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22"/>
  </p:notesMasterIdLst>
  <p:handoutMasterIdLst>
    <p:handoutMasterId r:id="rId23"/>
  </p:handoutMasterIdLst>
  <p:sldIdLst>
    <p:sldId id="307" r:id="rId2"/>
    <p:sldId id="317" r:id="rId3"/>
    <p:sldId id="308" r:id="rId4"/>
    <p:sldId id="310" r:id="rId5"/>
    <p:sldId id="311" r:id="rId6"/>
    <p:sldId id="313" r:id="rId7"/>
    <p:sldId id="332" r:id="rId8"/>
    <p:sldId id="309" r:id="rId9"/>
    <p:sldId id="328" r:id="rId10"/>
    <p:sldId id="315" r:id="rId11"/>
    <p:sldId id="318" r:id="rId12"/>
    <p:sldId id="319" r:id="rId13"/>
    <p:sldId id="320" r:id="rId14"/>
    <p:sldId id="321" r:id="rId15"/>
    <p:sldId id="324" r:id="rId16"/>
    <p:sldId id="325" r:id="rId17"/>
    <p:sldId id="326" r:id="rId18"/>
    <p:sldId id="327" r:id="rId19"/>
    <p:sldId id="329" r:id="rId20"/>
    <p:sldId id="331" r:id="rId2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24" autoAdjust="0"/>
    <p:restoredTop sz="87711" autoAdjust="0"/>
  </p:normalViewPr>
  <p:slideViewPr>
    <p:cSldViewPr>
      <p:cViewPr varScale="1">
        <p:scale>
          <a:sx n="85" d="100"/>
          <a:sy n="85" d="100"/>
        </p:scale>
        <p:origin x="90" y="30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5"/>
    </mc:Choice>
    <mc:Fallback>
      <c:style val="25"/>
    </mc:Fallback>
  </mc:AlternateContent>
  <c:clrMapOvr bg1="lt1" tx1="dk1" bg2="lt2" tx2="dk2" accent1="accent1" accent2="accent2" accent3="accent3" accent4="accent4" accent5="accent5" accent6="accent6" hlink="hlink" folHlink="folHlink"/>
  <c:chart>
    <c:title>
      <c:layout/>
      <c:overlay val="0"/>
    </c:title>
    <c:autoTitleDeleted val="0"/>
    <c:plotArea>
      <c:layout/>
      <c:barChart>
        <c:barDir val="bar"/>
        <c:grouping val="clustered"/>
        <c:varyColors val="0"/>
        <c:ser>
          <c:idx val="0"/>
          <c:order val="0"/>
          <c:tx>
            <c:strRef>
              <c:f>Sheet1!$C$4</c:f>
              <c:strCache>
                <c:ptCount val="1"/>
                <c:pt idx="0">
                  <c:v>2011-2012 Premier League Sponsorship Revenue </c:v>
                </c:pt>
              </c:strCache>
            </c:strRef>
          </c:tx>
          <c:spPr>
            <a:solidFill>
              <a:schemeClr val="tx2">
                <a:lumMod val="50000"/>
              </a:schemeClr>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Sheet1!$B$5:$B$12</c:f>
              <c:strCache>
                <c:ptCount val="8"/>
                <c:pt idx="0">
                  <c:v>Man Utd</c:v>
                </c:pt>
                <c:pt idx="1">
                  <c:v>Liverpool</c:v>
                </c:pt>
                <c:pt idx="2">
                  <c:v>Man City</c:v>
                </c:pt>
                <c:pt idx="3">
                  <c:v>Chelsea</c:v>
                </c:pt>
                <c:pt idx="4">
                  <c:v>Tottenham</c:v>
                </c:pt>
                <c:pt idx="5">
                  <c:v>Aston Villa</c:v>
                </c:pt>
                <c:pt idx="6">
                  <c:v>Arsenal</c:v>
                </c:pt>
                <c:pt idx="7">
                  <c:v>Fulham</c:v>
                </c:pt>
              </c:strCache>
            </c:strRef>
          </c:cat>
          <c:val>
            <c:numRef>
              <c:f>Sheet1!$C$5:$C$12</c:f>
              <c:numCache>
                <c:formatCode>[$£-809]#,##0</c:formatCode>
                <c:ptCount val="8"/>
                <c:pt idx="0">
                  <c:v>20</c:v>
                </c:pt>
                <c:pt idx="1">
                  <c:v>20</c:v>
                </c:pt>
                <c:pt idx="2">
                  <c:v>20</c:v>
                </c:pt>
                <c:pt idx="3" formatCode="[$£-809]#,##0.0">
                  <c:v>13.8</c:v>
                </c:pt>
                <c:pt idx="4">
                  <c:v>10</c:v>
                </c:pt>
                <c:pt idx="5">
                  <c:v>8</c:v>
                </c:pt>
                <c:pt idx="6" formatCode="[$£-809]#,##0.0">
                  <c:v>5.5</c:v>
                </c:pt>
                <c:pt idx="7">
                  <c:v>4</c:v>
                </c:pt>
              </c:numCache>
            </c:numRef>
          </c:val>
        </c:ser>
        <c:dLbls>
          <c:dLblPos val="outEnd"/>
          <c:showLegendKey val="0"/>
          <c:showVal val="1"/>
          <c:showCatName val="0"/>
          <c:showSerName val="0"/>
          <c:showPercent val="0"/>
          <c:showBubbleSize val="0"/>
        </c:dLbls>
        <c:gapWidth val="150"/>
        <c:axId val="242586480"/>
        <c:axId val="242587264"/>
      </c:barChart>
      <c:catAx>
        <c:axId val="242586480"/>
        <c:scaling>
          <c:orientation val="minMax"/>
        </c:scaling>
        <c:delete val="0"/>
        <c:axPos val="l"/>
        <c:title>
          <c:tx>
            <c:rich>
              <a:bodyPr rot="-5400000" vert="horz"/>
              <a:lstStyle/>
              <a:p>
                <a:pPr>
                  <a:defRPr/>
                </a:pPr>
                <a:r>
                  <a:rPr lang="en-US"/>
                  <a:t>Premier League Team</a:t>
                </a:r>
              </a:p>
            </c:rich>
          </c:tx>
          <c:layout/>
          <c:overlay val="0"/>
        </c:title>
        <c:numFmt formatCode="General" sourceLinked="0"/>
        <c:majorTickMark val="out"/>
        <c:minorTickMark val="none"/>
        <c:tickLblPos val="nextTo"/>
        <c:crossAx val="242587264"/>
        <c:crosses val="autoZero"/>
        <c:auto val="1"/>
        <c:lblAlgn val="ctr"/>
        <c:lblOffset val="100"/>
        <c:noMultiLvlLbl val="0"/>
      </c:catAx>
      <c:valAx>
        <c:axId val="242587264"/>
        <c:scaling>
          <c:orientation val="minMax"/>
        </c:scaling>
        <c:delete val="0"/>
        <c:axPos val="b"/>
        <c:title>
          <c:tx>
            <c:rich>
              <a:bodyPr/>
              <a:lstStyle/>
              <a:p>
                <a:pPr>
                  <a:defRPr/>
                </a:pPr>
                <a:r>
                  <a:rPr lang="en-US"/>
                  <a:t>Revenue in Millions</a:t>
                </a:r>
              </a:p>
            </c:rich>
          </c:tx>
          <c:layout/>
          <c:overlay val="0"/>
        </c:title>
        <c:numFmt formatCode="[$£-809]#,##0" sourceLinked="1"/>
        <c:majorTickMark val="out"/>
        <c:minorTickMark val="none"/>
        <c:tickLblPos val="nextTo"/>
        <c:crossAx val="242586480"/>
        <c:crosses val="autoZero"/>
        <c:crossBetween val="between"/>
      </c:valAx>
    </c:plotArea>
    <c:plotVisOnly val="1"/>
    <c:dispBlanksAs val="gap"/>
    <c:showDLblsOverMax val="0"/>
  </c:chart>
  <c:spPr>
    <a:ln w="28575">
      <a:solidFill>
        <a:schemeClr val="tx2">
          <a:lumMod val="50000"/>
        </a:schemeClr>
      </a:solid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US" sz="2500" dirty="0"/>
              <a:t>On-Time Arrivals by Airline</a:t>
            </a:r>
          </a:p>
        </c:rich>
      </c:tx>
      <c:layout>
        <c:manualLayout>
          <c:xMode val="edge"/>
          <c:yMode val="edge"/>
          <c:x val="0.30313982568216707"/>
          <c:y val="1.6092210171841728E-2"/>
        </c:manualLayout>
      </c:layout>
      <c:overlay val="0"/>
    </c:title>
    <c:autoTitleDeleted val="0"/>
    <c:plotArea>
      <c:layout/>
      <c:barChart>
        <c:barDir val="col"/>
        <c:grouping val="clustered"/>
        <c:varyColors val="0"/>
        <c:ser>
          <c:idx val="0"/>
          <c:order val="0"/>
          <c:spPr>
            <a:solidFill>
              <a:schemeClr val="tx1">
                <a:lumMod val="50000"/>
                <a:lumOff val="50000"/>
              </a:schemeClr>
            </a:solidFill>
          </c:spPr>
          <c:invertIfNegative val="0"/>
          <c:cat>
            <c:strRef>
              <c:f>Sheet1!$E$4:$E$10</c:f>
              <c:strCache>
                <c:ptCount val="7"/>
                <c:pt idx="0">
                  <c:v>Alaska</c:v>
                </c:pt>
                <c:pt idx="1">
                  <c:v>Delta</c:v>
                </c:pt>
                <c:pt idx="2">
                  <c:v>Southwest</c:v>
                </c:pt>
                <c:pt idx="3">
                  <c:v>United</c:v>
                </c:pt>
                <c:pt idx="4">
                  <c:v>US Airways</c:v>
                </c:pt>
                <c:pt idx="5">
                  <c:v>American</c:v>
                </c:pt>
                <c:pt idx="6">
                  <c:v>JetBlue</c:v>
                </c:pt>
              </c:strCache>
            </c:strRef>
          </c:cat>
          <c:val>
            <c:numRef>
              <c:f>Sheet1!$F$4:$F$10</c:f>
              <c:numCache>
                <c:formatCode>0%</c:formatCode>
                <c:ptCount val="7"/>
                <c:pt idx="0">
                  <c:v>0.88</c:v>
                </c:pt>
                <c:pt idx="1">
                  <c:v>0.82</c:v>
                </c:pt>
                <c:pt idx="2">
                  <c:v>0.81</c:v>
                </c:pt>
                <c:pt idx="3">
                  <c:v>0.8</c:v>
                </c:pt>
                <c:pt idx="4">
                  <c:v>0.8</c:v>
                </c:pt>
                <c:pt idx="5">
                  <c:v>0.78</c:v>
                </c:pt>
                <c:pt idx="6">
                  <c:v>0.73</c:v>
                </c:pt>
              </c:numCache>
            </c:numRef>
          </c:val>
        </c:ser>
        <c:dLbls>
          <c:showLegendKey val="0"/>
          <c:showVal val="0"/>
          <c:showCatName val="0"/>
          <c:showSerName val="0"/>
          <c:showPercent val="0"/>
          <c:showBubbleSize val="0"/>
        </c:dLbls>
        <c:gapWidth val="150"/>
        <c:axId val="242582560"/>
        <c:axId val="242585696"/>
      </c:barChart>
      <c:catAx>
        <c:axId val="242582560"/>
        <c:scaling>
          <c:orientation val="minMax"/>
        </c:scaling>
        <c:delete val="0"/>
        <c:axPos val="b"/>
        <c:numFmt formatCode="General" sourceLinked="0"/>
        <c:majorTickMark val="out"/>
        <c:minorTickMark val="none"/>
        <c:tickLblPos val="nextTo"/>
        <c:crossAx val="242585696"/>
        <c:crosses val="autoZero"/>
        <c:auto val="1"/>
        <c:lblAlgn val="ctr"/>
        <c:lblOffset val="100"/>
        <c:noMultiLvlLbl val="0"/>
      </c:catAx>
      <c:valAx>
        <c:axId val="242585696"/>
        <c:scaling>
          <c:orientation val="minMax"/>
        </c:scaling>
        <c:delete val="0"/>
        <c:axPos val="l"/>
        <c:majorGridlines/>
        <c:numFmt formatCode="0%" sourceLinked="1"/>
        <c:majorTickMark val="out"/>
        <c:minorTickMark val="none"/>
        <c:tickLblPos val="nextTo"/>
        <c:crossAx val="24258256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050" y="0"/>
            <a:ext cx="3027363" cy="463550"/>
          </a:xfrm>
          <a:prstGeom prst="rect">
            <a:avLst/>
          </a:prstGeom>
        </p:spPr>
        <p:txBody>
          <a:bodyPr vert="horz" lIns="91440" tIns="45720" rIns="91440" bIns="45720" rtlCol="0"/>
          <a:lstStyle>
            <a:lvl1pPr algn="r">
              <a:defRPr sz="1200"/>
            </a:lvl1pPr>
          </a:lstStyle>
          <a:p>
            <a:fld id="{A0AA5094-D687-4D65-8EE6-B19A1975EE6F}" type="datetimeFigureOut">
              <a:rPr lang="en-US" smtClean="0"/>
              <a:t>10/30/2014</a:t>
            </a:fld>
            <a:endParaRPr lang="en-US"/>
          </a:p>
        </p:txBody>
      </p:sp>
      <p:sp>
        <p:nvSpPr>
          <p:cNvPr id="4" name="Footer Placeholder 3"/>
          <p:cNvSpPr>
            <a:spLocks noGrp="1"/>
          </p:cNvSpPr>
          <p:nvPr>
            <p:ph type="ftr" sz="quarter" idx="2"/>
          </p:nvPr>
        </p:nvSpPr>
        <p:spPr>
          <a:xfrm>
            <a:off x="0" y="8818563"/>
            <a:ext cx="3027363"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lIns="91440" tIns="45720" rIns="91440" bIns="45720" rtlCol="0" anchor="b"/>
          <a:lstStyle>
            <a:lvl1pPr algn="r">
              <a:defRPr sz="1200"/>
            </a:lvl1pPr>
          </a:lstStyle>
          <a:p>
            <a:fld id="{5E8E68B7-9A95-4C7F-87AA-991402F38A2D}" type="slidenum">
              <a:rPr lang="en-US" smtClean="0"/>
              <a:t>‹#›</a:t>
            </a:fld>
            <a:endParaRPr lang="en-US"/>
          </a:p>
        </p:txBody>
      </p:sp>
    </p:spTree>
    <p:extLst>
      <p:ext uri="{BB962C8B-B14F-4D97-AF65-F5344CB8AC3E}">
        <p14:creationId xmlns:p14="http://schemas.microsoft.com/office/powerpoint/2010/main" val="5720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956EE8D4-5452-46D4-94EA-AEB3F926C6F6}" type="datetimeFigureOut">
              <a:rPr lang="en-US" smtClean="0"/>
              <a:pPr/>
              <a:t>10/30/2014</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C28A81C2-2E94-4CFC-8F9C-FB84C1C44EAE}" type="slidenum">
              <a:rPr lang="en-US" smtClean="0"/>
              <a:pPr/>
              <a:t>‹#›</a:t>
            </a:fld>
            <a:endParaRPr lang="en-US"/>
          </a:p>
        </p:txBody>
      </p:sp>
    </p:spTree>
    <p:extLst>
      <p:ext uri="{BB962C8B-B14F-4D97-AF65-F5344CB8AC3E}">
        <p14:creationId xmlns:p14="http://schemas.microsoft.com/office/powerpoint/2010/main" val="3730307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Brian Shea story – depends on your superior</a:t>
            </a:r>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4</a:t>
            </a:fld>
            <a:endParaRPr lang="en-US"/>
          </a:p>
        </p:txBody>
      </p:sp>
    </p:spTree>
    <p:extLst>
      <p:ext uri="{BB962C8B-B14F-4D97-AF65-F5344CB8AC3E}">
        <p14:creationId xmlns:p14="http://schemas.microsoft.com/office/powerpoint/2010/main" val="198952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2009 article</a:t>
            </a:r>
            <a:r>
              <a:rPr lang="en-US" baseline="0" dirty="0" smtClean="0"/>
              <a:t> on BBC News, “The Problem with Power Point” – he had some good points.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 goes on to say</a:t>
            </a:r>
            <a:r>
              <a:rPr lang="en-US" baseline="0" dirty="0" smtClean="0"/>
              <a:t> … </a:t>
            </a:r>
            <a:r>
              <a:rPr lang="en-US" dirty="0" smtClean="0"/>
              <a:t>PowerPoint makes it so easy to put detailed written and numerical information on slides that it leads presenters into the mistaken belief that all the detail will be successfully transmitted to the audience</a:t>
            </a:r>
            <a:endParaRPr lang="en-US" i="1" dirty="0" smtClean="0"/>
          </a:p>
          <a:p>
            <a:endParaRPr lang="en-US" dirty="0" smtClean="0"/>
          </a:p>
          <a:p>
            <a:r>
              <a:rPr lang="en-US" dirty="0" smtClean="0"/>
              <a:t>SAVE</a:t>
            </a:r>
            <a:r>
              <a:rPr lang="en-US" baseline="0" dirty="0" smtClean="0"/>
              <a:t> ROOM FOR Q&amp;A – just put the most important “stuff” up front, bold words, numbers, definers, buckets … put the bulky stuff in an appendix</a:t>
            </a:r>
            <a:endParaRPr lang="en-US" dirty="0" smtClean="0"/>
          </a:p>
          <a:p>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5</a:t>
            </a:fld>
            <a:endParaRPr lang="en-US"/>
          </a:p>
        </p:txBody>
      </p:sp>
    </p:spTree>
    <p:extLst>
      <p:ext uri="{BB962C8B-B14F-4D97-AF65-F5344CB8AC3E}">
        <p14:creationId xmlns:p14="http://schemas.microsoft.com/office/powerpoint/2010/main" val="121404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Anecdotes from my own experience – A325 (if they had A202 recently, they were</a:t>
            </a:r>
            <a:r>
              <a:rPr lang="en-US" baseline="0" dirty="0" smtClean="0"/>
              <a:t> more likely to do better because they were recently exposed); 8am classes are tougher eggs to crack, as are Thursday evening classes during Little 500.  Does your classroom have windows?  Tech capabilities?  What can you use to your advantage?  Do you need to mix it up?</a:t>
            </a:r>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7</a:t>
            </a:fld>
            <a:endParaRPr lang="en-US"/>
          </a:p>
        </p:txBody>
      </p:sp>
    </p:spTree>
    <p:extLst>
      <p:ext uri="{BB962C8B-B14F-4D97-AF65-F5344CB8AC3E}">
        <p14:creationId xmlns:p14="http://schemas.microsoft.com/office/powerpoint/2010/main" val="4055409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36</a:t>
            </a:r>
            <a:r>
              <a:rPr lang="en-US" baseline="0" dirty="0" smtClean="0"/>
              <a:t> percent stands out, but the audience feels the need to read the entire sentence even if you are explaining it</a:t>
            </a:r>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11</a:t>
            </a:fld>
            <a:endParaRPr lang="en-US"/>
          </a:p>
        </p:txBody>
      </p:sp>
    </p:spTree>
    <p:extLst>
      <p:ext uri="{BB962C8B-B14F-4D97-AF65-F5344CB8AC3E}">
        <p14:creationId xmlns:p14="http://schemas.microsoft.com/office/powerpoint/2010/main" val="2159746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Draw</a:t>
            </a:r>
            <a:r>
              <a:rPr lang="en-US" baseline="0" dirty="0" smtClean="0"/>
              <a:t> attention to bold words and numbers, put into perspective for the audience.  36% equates to $520 million dollars, in spite of increased income of 6.6%</a:t>
            </a:r>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12</a:t>
            </a:fld>
            <a:endParaRPr lang="en-US"/>
          </a:p>
        </p:txBody>
      </p:sp>
    </p:spTree>
    <p:extLst>
      <p:ext uri="{BB962C8B-B14F-4D97-AF65-F5344CB8AC3E}">
        <p14:creationId xmlns:p14="http://schemas.microsoft.com/office/powerpoint/2010/main" val="4274063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n this case, we only want to know data for the top 8 teams for 2011-2012</a:t>
            </a:r>
          </a:p>
          <a:p>
            <a:endParaRPr lang="en-US" baseline="0" dirty="0" smtClean="0"/>
          </a:p>
          <a:p>
            <a:r>
              <a:rPr lang="en-US" baseline="0" dirty="0" smtClean="0"/>
              <a:t>What is good about this chart:  Lots of information, currency is to the tenth (keeping it simple without oversimplifying), columns easy to ready</a:t>
            </a:r>
          </a:p>
          <a:p>
            <a:endParaRPr lang="en-US" baseline="0" dirty="0" smtClean="0"/>
          </a:p>
          <a:p>
            <a:r>
              <a:rPr lang="en-US" baseline="0" dirty="0" smtClean="0"/>
              <a:t>What is bad about this chart:  information overload.  Asking for way more than we need to know.</a:t>
            </a:r>
            <a:endParaRPr lang="en-US" dirty="0" smtClean="0"/>
          </a:p>
        </p:txBody>
      </p:sp>
      <p:sp>
        <p:nvSpPr>
          <p:cNvPr id="4" name="Slide Number Placeholder 3"/>
          <p:cNvSpPr>
            <a:spLocks noGrp="1"/>
          </p:cNvSpPr>
          <p:nvPr>
            <p:ph type="sldNum" sz="quarter" idx="10"/>
          </p:nvPr>
        </p:nvSpPr>
        <p:spPr/>
        <p:txBody>
          <a:bodyPr/>
          <a:lstStyle/>
          <a:p>
            <a:fld id="{C28A81C2-2E94-4CFC-8F9C-FB84C1C44EAE}" type="slidenum">
              <a:rPr lang="en-US" smtClean="0"/>
              <a:pPr/>
              <a:t>13</a:t>
            </a:fld>
            <a:endParaRPr lang="en-US"/>
          </a:p>
        </p:txBody>
      </p:sp>
    </p:spTree>
    <p:extLst>
      <p:ext uri="{BB962C8B-B14F-4D97-AF65-F5344CB8AC3E}">
        <p14:creationId xmlns:p14="http://schemas.microsoft.com/office/powerpoint/2010/main" val="2236080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showing data we actually</a:t>
            </a:r>
            <a:r>
              <a:rPr lang="en-US" baseline="0" dirty="0" smtClean="0"/>
              <a:t> need – Top 8 Teams and their revenue</a:t>
            </a:r>
          </a:p>
          <a:p>
            <a:r>
              <a:rPr lang="en-US" baseline="0" dirty="0" smtClean="0"/>
              <a:t>Emphasis on clean lines, cohesive color scheme</a:t>
            </a:r>
          </a:p>
          <a:p>
            <a:r>
              <a:rPr lang="en-US" baseline="0" dirty="0" smtClean="0"/>
              <a:t>Spice it up by adding the logo</a:t>
            </a:r>
          </a:p>
          <a:p>
            <a:r>
              <a:rPr lang="en-US" baseline="0" dirty="0" smtClean="0"/>
              <a:t>Decimals are to the tenth, no gridlines to make the shape cleaner</a:t>
            </a:r>
          </a:p>
          <a:p>
            <a:r>
              <a:rPr lang="en-US" baseline="0" dirty="0" smtClean="0"/>
              <a:t>Simple axis and header titles</a:t>
            </a:r>
          </a:p>
          <a:p>
            <a:r>
              <a:rPr lang="en-US" baseline="0" dirty="0" smtClean="0"/>
              <a:t>Numbers included at the end of the bars to promote clarity</a:t>
            </a:r>
          </a:p>
          <a:p>
            <a:endParaRPr lang="en-US" baseline="0" dirty="0" smtClean="0"/>
          </a:p>
          <a:p>
            <a:r>
              <a:rPr lang="en-US" baseline="0" dirty="0" smtClean="0"/>
              <a:t>Arrows are a great way to emphasize a point – for example, Arsenal’s low revenue number really surprised me considering how prevalent the team is</a:t>
            </a:r>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14</a:t>
            </a:fld>
            <a:endParaRPr lang="en-US"/>
          </a:p>
        </p:txBody>
      </p:sp>
    </p:spTree>
    <p:extLst>
      <p:ext uri="{BB962C8B-B14F-4D97-AF65-F5344CB8AC3E}">
        <p14:creationId xmlns:p14="http://schemas.microsoft.com/office/powerpoint/2010/main" val="2236080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one isn’t scaled correctly, contains a lot of unnecessary gridlines and is bland of color</a:t>
            </a:r>
          </a:p>
          <a:p>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15</a:t>
            </a:fld>
            <a:endParaRPr lang="en-US"/>
          </a:p>
        </p:txBody>
      </p:sp>
    </p:spTree>
    <p:extLst>
      <p:ext uri="{BB962C8B-B14F-4D97-AF65-F5344CB8AC3E}">
        <p14:creationId xmlns:p14="http://schemas.microsoft.com/office/powerpoint/2010/main" val="2152107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data,</a:t>
            </a:r>
            <a:r>
              <a:rPr lang="en-US" baseline="0" dirty="0" smtClean="0"/>
              <a:t> creative format, bold, appropriate colors</a:t>
            </a:r>
          </a:p>
          <a:p>
            <a:endParaRPr lang="en-US" dirty="0"/>
          </a:p>
        </p:txBody>
      </p:sp>
      <p:sp>
        <p:nvSpPr>
          <p:cNvPr id="4" name="Slide Number Placeholder 3"/>
          <p:cNvSpPr>
            <a:spLocks noGrp="1"/>
          </p:cNvSpPr>
          <p:nvPr>
            <p:ph type="sldNum" sz="quarter" idx="10"/>
          </p:nvPr>
        </p:nvSpPr>
        <p:spPr/>
        <p:txBody>
          <a:bodyPr/>
          <a:lstStyle/>
          <a:p>
            <a:fld id="{C28A81C2-2E94-4CFC-8F9C-FB84C1C44EAE}" type="slidenum">
              <a:rPr lang="en-US" smtClean="0"/>
              <a:pPr/>
              <a:t>16</a:t>
            </a:fld>
            <a:endParaRPr lang="en-US"/>
          </a:p>
        </p:txBody>
      </p:sp>
    </p:spTree>
    <p:extLst>
      <p:ext uri="{BB962C8B-B14F-4D97-AF65-F5344CB8AC3E}">
        <p14:creationId xmlns:p14="http://schemas.microsoft.com/office/powerpoint/2010/main" val="3843952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7C3A134-F1C3-464B-BF47-54DC2DE08F52}" type="datetimeFigureOut">
              <a:rPr lang="en-US" smtClean="0"/>
              <a:t>10/30/2014</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kumimoji="0"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9648F39E-9C37-485F-AC97-16BB4BDF9F49}" type="slidenum">
              <a:rPr kumimoji="0" lang="en-US" smtClean="0"/>
              <a:t>‹#›</a:t>
            </a:fld>
            <a:endParaRPr kumimoji="0"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C3A134-F1C3-464B-BF47-54DC2DE08F52}" type="datetimeFigureOut">
              <a:rPr lang="en-US" smtClean="0"/>
              <a:t>10/30/2014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C3A134-F1C3-464B-BF47-54DC2DE08F52}" type="datetimeFigureOut">
              <a:rPr lang="en-US" smtClean="0"/>
              <a:t>10/30/2014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6096000" y="6356350"/>
            <a:ext cx="762000" cy="365125"/>
          </a:xfrm>
        </p:spPr>
        <p:txBody>
          <a:bodyPr/>
          <a:lstStyle/>
          <a:p>
            <a:fld id="{9648F39E-9C37-485F-AC97-16BB4BDF9F49}" type="slidenum">
              <a:rPr kumimoji="0" lang="en-US" smtClean="0"/>
              <a:t>‹#›</a:t>
            </a:fld>
            <a:endParaRPr kumimoji="0"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C3A134-F1C3-464B-BF47-54DC2DE08F52}" type="datetimeFigureOut">
              <a:rPr lang="en-US" smtClean="0"/>
              <a:t>10/30/2014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t>10/30/2014</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kumimoji="0"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9648F39E-9C37-485F-AC97-16BB4BDF9F49}" type="slidenum">
              <a:rPr kumimoji="0" lang="en-US" smtClean="0"/>
              <a:t>‹#›</a:t>
            </a:fld>
            <a:endParaRPr kumimoji="0"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C3A134-F1C3-464B-BF47-54DC2DE08F52}" type="datetimeFigureOut">
              <a:rPr lang="en-US" smtClean="0"/>
              <a:t>10/30/2014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C3A134-F1C3-464B-BF47-54DC2DE08F52}" type="datetimeFigureOut">
              <a:rPr lang="en-US" smtClean="0"/>
              <a:t>10/30/2014</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C3A134-F1C3-464B-BF47-54DC2DE08F52}" type="datetimeFigureOut">
              <a:rPr lang="en-US" smtClean="0"/>
              <a:t>10/30/2014</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t>10/30/2014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C3A134-F1C3-464B-BF47-54DC2DE08F52}" type="datetimeFigureOut">
              <a:rPr lang="en-US" smtClean="0"/>
              <a:t>10/30/2014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D7C3A134-F1C3-464B-BF47-54DC2DE08F52}" type="datetimeFigureOut">
              <a:rPr lang="en-US" smtClean="0"/>
              <a:t>10/30/2014</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7C3A134-F1C3-464B-BF47-54DC2DE08F52}" type="datetimeFigureOut">
              <a:rPr lang="en-US" smtClean="0"/>
              <a:t>10/30/2014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kumimoji="0"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648F39E-9C37-485F-AC97-16BB4BDF9F49}" type="slidenum">
              <a:rPr kumimoji="0" lang="en-US" smtClean="0"/>
              <a:t>‹#›</a:t>
            </a:fld>
            <a:endParaRPr kumimoji="0" lang="en-US" dirty="0"/>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13" cstate="print">
            <a:extLst>
              <a:ext uri="{BEBA8EAE-BF5A-486C-A8C5-ECC9F3942E4B}">
                <a14:imgProps xmlns:a14="http://schemas.microsoft.com/office/drawing/2010/main">
                  <a14:imgLayer r:embed="rId1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7848600" y="6400800"/>
            <a:ext cx="1123092" cy="304800"/>
          </a:xfrm>
          <a:prstGeom prst="rect">
            <a:avLst/>
          </a:prstGeom>
        </p:spPr>
      </p:pic>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iming>
    <p:tnLst>
      <p:par>
        <p:cTn id="1" dur="indefinite" restart="never" nodeType="tmRoot"/>
      </p:par>
    </p:tnLst>
  </p:timing>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asel.ly/" TargetMode="External"/><Relationship Id="rId2" Type="http://schemas.openxmlformats.org/officeDocument/2006/relationships/hyperlink" Target="http://www.tagxedo.com/" TargetMode="External"/><Relationship Id="rId1" Type="http://schemas.openxmlformats.org/officeDocument/2006/relationships/slideLayout" Target="../slideLayouts/slideLayout2.xml"/><Relationship Id="rId6" Type="http://schemas.openxmlformats.org/officeDocument/2006/relationships/hyperlink" Target="http://www.padlet.com/" TargetMode="External"/><Relationship Id="rId5" Type="http://schemas.openxmlformats.org/officeDocument/2006/relationships/hyperlink" Target="http://www.infogr.am/" TargetMode="External"/><Relationship Id="rId4" Type="http://schemas.openxmlformats.org/officeDocument/2006/relationships/hyperlink" Target="http://www.polleverywhere.co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6.gif"/></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HxpHJ0bgRP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wordle.net/create"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dailyinfographic.com/getting-ahead-in-business-with-body-language-infographic"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599" y="2949575"/>
            <a:ext cx="8686800" cy="1470025"/>
          </a:xfrm>
        </p:spPr>
        <p:txBody>
          <a:bodyPr/>
          <a:lstStyle/>
          <a:p>
            <a:r>
              <a:rPr lang="en-US" sz="6000" dirty="0" smtClean="0"/>
              <a:t>Communicating Data Clearly and Effectively in the Classroom</a:t>
            </a:r>
            <a:endParaRPr lang="en-US" sz="6000" dirty="0"/>
          </a:p>
        </p:txBody>
      </p:sp>
      <p:sp>
        <p:nvSpPr>
          <p:cNvPr id="5" name="Subtitle 4"/>
          <p:cNvSpPr>
            <a:spLocks noGrp="1"/>
          </p:cNvSpPr>
          <p:nvPr>
            <p:ph type="subTitle" idx="1"/>
          </p:nvPr>
        </p:nvSpPr>
        <p:spPr>
          <a:xfrm>
            <a:off x="571499" y="4648200"/>
            <a:ext cx="8001000" cy="533400"/>
          </a:xfrm>
        </p:spPr>
        <p:txBody>
          <a:bodyPr>
            <a:noAutofit/>
          </a:bodyPr>
          <a:lstStyle/>
          <a:p>
            <a:r>
              <a:rPr lang="en-US" dirty="0" smtClean="0"/>
              <a:t>Katie Metz, MBA</a:t>
            </a:r>
          </a:p>
          <a:p>
            <a:r>
              <a:rPr lang="en-US" dirty="0" smtClean="0"/>
              <a:t>Kelley School of Business, Indiana University Bloomington</a:t>
            </a:r>
            <a:endParaRPr lang="en-US" dirty="0"/>
          </a:p>
        </p:txBody>
      </p:sp>
    </p:spTree>
    <p:extLst>
      <p:ext uri="{BB962C8B-B14F-4D97-AF65-F5344CB8AC3E}">
        <p14:creationId xmlns:p14="http://schemas.microsoft.com/office/powerpoint/2010/main" val="3147469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Awesome Data Communication Tools</a:t>
            </a:r>
            <a:endParaRPr lang="en-US" dirty="0"/>
          </a:p>
        </p:txBody>
      </p:sp>
      <p:sp>
        <p:nvSpPr>
          <p:cNvPr id="3" name="Content Placeholder 2"/>
          <p:cNvSpPr>
            <a:spLocks noGrp="1"/>
          </p:cNvSpPr>
          <p:nvPr>
            <p:ph idx="1"/>
          </p:nvPr>
        </p:nvSpPr>
        <p:spPr>
          <a:xfrm>
            <a:off x="838200" y="1600200"/>
            <a:ext cx="7467600" cy="4648200"/>
          </a:xfrm>
        </p:spPr>
        <p:txBody>
          <a:bodyPr>
            <a:noAutofit/>
          </a:bodyPr>
          <a:lstStyle/>
          <a:p>
            <a:pPr lvl="0"/>
            <a:r>
              <a:rPr lang="en-US" sz="2800" b="1" dirty="0" err="1" smtClean="0">
                <a:hlinkClick r:id="rId2"/>
              </a:rPr>
              <a:t>Tagxedo</a:t>
            </a:r>
            <a:r>
              <a:rPr lang="en-US" sz="2800" b="1" dirty="0" smtClean="0">
                <a:hlinkClick r:id="rId2"/>
              </a:rPr>
              <a:t> (use www.indiana.edu)</a:t>
            </a:r>
            <a:endParaRPr lang="en-US" sz="2800" b="1" dirty="0" smtClean="0"/>
          </a:p>
          <a:p>
            <a:pPr lvl="0"/>
            <a:endParaRPr lang="en-US" sz="2800" b="1" dirty="0" smtClean="0">
              <a:hlinkClick r:id="rId3"/>
            </a:endParaRPr>
          </a:p>
          <a:p>
            <a:pPr lvl="0"/>
            <a:r>
              <a:rPr lang="en-US" sz="2800" b="1" dirty="0" err="1" smtClean="0">
                <a:hlinkClick r:id="rId3"/>
              </a:rPr>
              <a:t>Easelly</a:t>
            </a:r>
            <a:r>
              <a:rPr lang="en-US" sz="2800" b="1" dirty="0" smtClean="0">
                <a:hlinkClick r:id="rId3"/>
              </a:rPr>
              <a:t> (Infographics)</a:t>
            </a:r>
            <a:endParaRPr lang="en-US" sz="2800" b="1" dirty="0"/>
          </a:p>
          <a:p>
            <a:pPr lvl="0"/>
            <a:endParaRPr lang="en-US" sz="2800" b="1" dirty="0" smtClean="0">
              <a:hlinkClick r:id="rId4"/>
            </a:endParaRPr>
          </a:p>
          <a:p>
            <a:pPr lvl="0"/>
            <a:r>
              <a:rPr lang="en-US" sz="2800" b="1" dirty="0" smtClean="0">
                <a:hlinkClick r:id="rId4"/>
              </a:rPr>
              <a:t>Poll Everywhere</a:t>
            </a:r>
            <a:endParaRPr lang="en-US" sz="2800" b="1" dirty="0"/>
          </a:p>
          <a:p>
            <a:pPr lvl="0"/>
            <a:endParaRPr lang="en-US" sz="2800" b="1" dirty="0" smtClean="0"/>
          </a:p>
          <a:p>
            <a:pPr lvl="0"/>
            <a:r>
              <a:rPr lang="en-US" sz="2800" b="1" dirty="0" err="1" smtClean="0">
                <a:hlinkClick r:id="rId5"/>
              </a:rPr>
              <a:t>Infogram</a:t>
            </a:r>
            <a:endParaRPr lang="en-US" sz="2800" b="1" dirty="0" smtClean="0"/>
          </a:p>
          <a:p>
            <a:pPr lvl="0"/>
            <a:endParaRPr lang="en-US" sz="2800" b="1" dirty="0"/>
          </a:p>
          <a:p>
            <a:pPr lvl="0"/>
            <a:r>
              <a:rPr lang="en-US" sz="2800" b="1" dirty="0" err="1" smtClean="0">
                <a:hlinkClick r:id="rId6"/>
              </a:rPr>
              <a:t>Padlet</a:t>
            </a:r>
            <a:r>
              <a:rPr lang="en-US" sz="2800" b="1" dirty="0" smtClean="0">
                <a:hlinkClick r:id="rId6"/>
              </a:rPr>
              <a:t> (Storyboarding)</a:t>
            </a:r>
            <a:endParaRPr lang="en-US" sz="2800" b="1" dirty="0"/>
          </a:p>
        </p:txBody>
      </p:sp>
    </p:spTree>
    <p:extLst>
      <p:ext uri="{BB962C8B-B14F-4D97-AF65-F5344CB8AC3E}">
        <p14:creationId xmlns:p14="http://schemas.microsoft.com/office/powerpoint/2010/main" val="3009484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18872" indent="0" algn="ctr">
              <a:buNone/>
            </a:pPr>
            <a:endParaRPr lang="en-US" sz="3500" i="1" dirty="0" smtClean="0"/>
          </a:p>
          <a:p>
            <a:pPr marL="118872" indent="0" algn="ctr">
              <a:buNone/>
            </a:pPr>
            <a:endParaRPr lang="en-US" sz="3500" i="1" dirty="0" smtClean="0"/>
          </a:p>
          <a:p>
            <a:pPr marL="118872" indent="0" algn="ctr">
              <a:buNone/>
            </a:pPr>
            <a:r>
              <a:rPr lang="en-US" sz="3500" i="1" dirty="0" smtClean="0"/>
              <a:t>According to a 2010 UEFA study detailing spending for European professional soccer, </a:t>
            </a:r>
            <a:r>
              <a:rPr lang="en-US" sz="3500" i="1" dirty="0"/>
              <a:t>clubs' combined annual loss rose </a:t>
            </a:r>
            <a:r>
              <a:rPr lang="en-US" sz="3500" b="1" i="1" dirty="0">
                <a:solidFill>
                  <a:schemeClr val="accent2">
                    <a:lumMod val="60000"/>
                    <a:lumOff val="40000"/>
                  </a:schemeClr>
                </a:solidFill>
              </a:rPr>
              <a:t>36 </a:t>
            </a:r>
            <a:r>
              <a:rPr lang="en-US" sz="3500" b="1" i="1" dirty="0" smtClean="0">
                <a:solidFill>
                  <a:schemeClr val="accent2">
                    <a:lumMod val="60000"/>
                    <a:lumOff val="40000"/>
                  </a:schemeClr>
                </a:solidFill>
              </a:rPr>
              <a:t>percent</a:t>
            </a:r>
            <a:r>
              <a:rPr lang="en-US" sz="3500" i="1" dirty="0" smtClean="0">
                <a:solidFill>
                  <a:schemeClr val="accent2">
                    <a:lumMod val="60000"/>
                    <a:lumOff val="40000"/>
                  </a:schemeClr>
                </a:solidFill>
              </a:rPr>
              <a:t> </a:t>
            </a:r>
            <a:r>
              <a:rPr lang="en-US" sz="3500" i="1" dirty="0" smtClean="0"/>
              <a:t>from 2009-2010.</a:t>
            </a:r>
            <a:endParaRPr lang="en-US" sz="3500" i="1" dirty="0"/>
          </a:p>
        </p:txBody>
      </p:sp>
    </p:spTree>
    <p:extLst>
      <p:ext uri="{BB962C8B-B14F-4D97-AF65-F5344CB8AC3E}">
        <p14:creationId xmlns:p14="http://schemas.microsoft.com/office/powerpoint/2010/main" val="1585020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118872" indent="0" algn="ctr">
              <a:buNone/>
            </a:pPr>
            <a:r>
              <a:rPr lang="en-US" sz="8000" b="1" i="1" dirty="0" smtClean="0">
                <a:solidFill>
                  <a:schemeClr val="accent2">
                    <a:lumMod val="60000"/>
                    <a:lumOff val="40000"/>
                  </a:schemeClr>
                </a:solidFill>
              </a:rPr>
              <a:t>36%</a:t>
            </a:r>
          </a:p>
          <a:p>
            <a:pPr marL="118872" indent="0" algn="ctr">
              <a:buNone/>
            </a:pPr>
            <a:endParaRPr lang="en-US" sz="8000" b="1" i="1" dirty="0"/>
          </a:p>
          <a:p>
            <a:pPr marL="118872" indent="0" algn="ctr">
              <a:buNone/>
            </a:pPr>
            <a:endParaRPr lang="en-US" sz="8000" b="1" i="1" dirty="0" smtClean="0"/>
          </a:p>
          <a:p>
            <a:pPr marL="118872" indent="0" algn="ctr">
              <a:buNone/>
            </a:pPr>
            <a:r>
              <a:rPr lang="en-US" sz="8000" b="1" i="1" dirty="0" smtClean="0">
                <a:solidFill>
                  <a:schemeClr val="accent2">
                    <a:lumMod val="60000"/>
                    <a:lumOff val="40000"/>
                  </a:schemeClr>
                </a:solidFill>
              </a:rPr>
              <a:t>$520 million</a:t>
            </a:r>
          </a:p>
          <a:p>
            <a:pPr marL="118872" indent="0" algn="ctr">
              <a:buNone/>
            </a:pPr>
            <a:endParaRPr lang="en-US" sz="8000" b="1" i="1" dirty="0"/>
          </a:p>
          <a:p>
            <a:pPr marL="118872" indent="0" algn="ctr">
              <a:buNone/>
            </a:pPr>
            <a:endParaRPr lang="en-US" sz="8000" b="1" i="1" dirty="0"/>
          </a:p>
        </p:txBody>
      </p:sp>
      <p:sp>
        <p:nvSpPr>
          <p:cNvPr id="2" name="Down Arrow 1"/>
          <p:cNvSpPr/>
          <p:nvPr/>
        </p:nvSpPr>
        <p:spPr>
          <a:xfrm>
            <a:off x="4249615" y="2971800"/>
            <a:ext cx="762000" cy="1524000"/>
          </a:xfrm>
          <a:prstGeom prst="down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807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Premier League Sponsorship Deals</a:t>
            </a:r>
            <a:br>
              <a:rPr lang="en-US" dirty="0" smtClean="0"/>
            </a:br>
            <a:r>
              <a:rPr lang="en-US" sz="3900" i="1" dirty="0" smtClean="0"/>
              <a:t>Top 8 Teams for 2011-2012</a:t>
            </a:r>
            <a:endParaRPr lang="en-US" sz="39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106" y="1719263"/>
            <a:ext cx="8310894" cy="46114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6264" y="6373047"/>
            <a:ext cx="2454518" cy="369332"/>
          </a:xfrm>
          <a:prstGeom prst="rect">
            <a:avLst/>
          </a:prstGeom>
        </p:spPr>
        <p:txBody>
          <a:bodyPr wrap="none">
            <a:spAutoFit/>
          </a:bodyPr>
          <a:lstStyle/>
          <a:p>
            <a:r>
              <a:rPr lang="en-US" i="1" dirty="0" smtClean="0"/>
              <a:t>sportingintelligence.com</a:t>
            </a:r>
            <a:endParaRPr lang="en-US" i="1" dirty="0"/>
          </a:p>
        </p:txBody>
      </p:sp>
    </p:spTree>
    <p:extLst>
      <p:ext uri="{BB962C8B-B14F-4D97-AF65-F5344CB8AC3E}">
        <p14:creationId xmlns:p14="http://schemas.microsoft.com/office/powerpoint/2010/main" val="2261796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ext uri="{D42A27DB-BD31-4B8C-83A1-F6EECF244321}">
                <p14:modId xmlns:p14="http://schemas.microsoft.com/office/powerpoint/2010/main" val="1841702159"/>
              </p:ext>
            </p:extLst>
          </p:nvPr>
        </p:nvGraphicFramePr>
        <p:xfrm>
          <a:off x="457200" y="1600200"/>
          <a:ext cx="8382000" cy="5083527"/>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8" descr="http://www.fm-base.co.uk/forum/attachments/english-football/166676d1303932323-premier-league-thread-premiership-logo.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3663" y="1981200"/>
            <a:ext cx="2663442" cy="2494757"/>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Straight Arrow Connector 12"/>
          <p:cNvCxnSpPr/>
          <p:nvPr/>
        </p:nvCxnSpPr>
        <p:spPr>
          <a:xfrm flipH="1">
            <a:off x="3429000" y="2286000"/>
            <a:ext cx="1447800" cy="533400"/>
          </a:xfrm>
          <a:prstGeom prst="straightConnector1">
            <a:avLst/>
          </a:prstGeom>
          <a:ln w="28575">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12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198395621"/>
              </p:ext>
            </p:extLst>
          </p:nvPr>
        </p:nvGraphicFramePr>
        <p:xfrm>
          <a:off x="533400" y="1524000"/>
          <a:ext cx="8077200" cy="484632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p:txBody>
          <a:bodyPr/>
          <a:lstStyle/>
          <a:p>
            <a:r>
              <a:rPr lang="en-US" dirty="0" smtClean="0"/>
              <a:t>Before …</a:t>
            </a:r>
            <a:endParaRPr lang="en-US" dirty="0"/>
          </a:p>
        </p:txBody>
      </p:sp>
    </p:spTree>
    <p:extLst>
      <p:ext uri="{BB962C8B-B14F-4D97-AF65-F5344CB8AC3E}">
        <p14:creationId xmlns:p14="http://schemas.microsoft.com/office/powerpoint/2010/main" val="3793624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524000"/>
            <a:ext cx="4186237" cy="5251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40677" y="6274694"/>
            <a:ext cx="1447800" cy="553998"/>
          </a:xfrm>
          <a:prstGeom prst="rect">
            <a:avLst/>
          </a:prstGeom>
          <a:noFill/>
        </p:spPr>
        <p:txBody>
          <a:bodyPr wrap="square" rtlCol="0">
            <a:spAutoFit/>
          </a:bodyPr>
          <a:lstStyle/>
          <a:p>
            <a:r>
              <a:rPr lang="en-US" sz="1000" i="1" dirty="0">
                <a:latin typeface="Calibri" pitchFamily="34" charset="0"/>
                <a:cs typeface="Calibri" pitchFamily="34" charset="0"/>
              </a:rPr>
              <a:t>Image courtesy of </a:t>
            </a:r>
            <a:r>
              <a:rPr lang="en-US" sz="1000" i="1" dirty="0" smtClean="0">
                <a:latin typeface="Calibri" pitchFamily="34" charset="0"/>
                <a:cs typeface="Calibri" pitchFamily="34" charset="0"/>
              </a:rPr>
              <a:t>huffingtonpost.com</a:t>
            </a:r>
            <a:endParaRPr lang="en-US" sz="1000" i="1" dirty="0">
              <a:latin typeface="Calibri" pitchFamily="34" charset="0"/>
              <a:cs typeface="Calibri" pitchFamily="34" charset="0"/>
            </a:endParaRPr>
          </a:p>
          <a:p>
            <a:endParaRPr lang="en-US" sz="1000" dirty="0">
              <a:latin typeface="Calibri" pitchFamily="34" charset="0"/>
              <a:cs typeface="Calibri" pitchFamily="34" charset="0"/>
            </a:endParaRPr>
          </a:p>
        </p:txBody>
      </p:sp>
      <p:sp>
        <p:nvSpPr>
          <p:cNvPr id="3" name="Title 2"/>
          <p:cNvSpPr>
            <a:spLocks noGrp="1"/>
          </p:cNvSpPr>
          <p:nvPr>
            <p:ph type="title"/>
          </p:nvPr>
        </p:nvSpPr>
        <p:spPr/>
        <p:txBody>
          <a:bodyPr/>
          <a:lstStyle/>
          <a:p>
            <a:r>
              <a:rPr lang="en-US" dirty="0" smtClean="0"/>
              <a:t>… After</a:t>
            </a:r>
            <a:endParaRPr lang="en-US" dirty="0"/>
          </a:p>
        </p:txBody>
      </p:sp>
    </p:spTree>
    <p:extLst>
      <p:ext uri="{BB962C8B-B14F-4D97-AF65-F5344CB8AC3E}">
        <p14:creationId xmlns:p14="http://schemas.microsoft.com/office/powerpoint/2010/main" val="2938559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Before …</a:t>
            </a:r>
            <a:endParaRPr lang="en-US" dirty="0"/>
          </a:p>
        </p:txBody>
      </p:sp>
      <p:sp>
        <p:nvSpPr>
          <p:cNvPr id="3" name="Content Placeholder 2"/>
          <p:cNvSpPr>
            <a:spLocks noGrp="1"/>
          </p:cNvSpPr>
          <p:nvPr>
            <p:ph idx="4294967295"/>
          </p:nvPr>
        </p:nvSpPr>
        <p:spPr>
          <a:xfrm>
            <a:off x="0" y="1600200"/>
            <a:ext cx="8229600" cy="4525963"/>
          </a:xfrm>
        </p:spPr>
        <p:txBody>
          <a:bodyPr>
            <a:normAutofit/>
          </a:bodyPr>
          <a:lstStyle/>
          <a:p>
            <a:r>
              <a:rPr lang="en-US" dirty="0" smtClean="0"/>
              <a:t>Cost</a:t>
            </a:r>
          </a:p>
          <a:p>
            <a:pPr lvl="1"/>
            <a:r>
              <a:rPr lang="en-US" dirty="0" smtClean="0"/>
              <a:t>$50 for paint supplies</a:t>
            </a:r>
          </a:p>
          <a:p>
            <a:pPr lvl="1"/>
            <a:r>
              <a:rPr lang="en-US" dirty="0" smtClean="0"/>
              <a:t>$100 for 2 days of labor</a:t>
            </a:r>
          </a:p>
          <a:p>
            <a:pPr lvl="1"/>
            <a:r>
              <a:rPr lang="en-US" dirty="0" smtClean="0"/>
              <a:t>$20 for transportation</a:t>
            </a:r>
          </a:p>
          <a:p>
            <a:pPr lvl="1"/>
            <a:r>
              <a:rPr lang="en-US" dirty="0" smtClean="0"/>
              <a:t>TOTAL = $170 per job</a:t>
            </a:r>
          </a:p>
          <a:p>
            <a:endParaRPr lang="en-US" dirty="0" smtClean="0"/>
          </a:p>
          <a:p>
            <a:r>
              <a:rPr lang="en-US" dirty="0" smtClean="0"/>
              <a:t>Revenue</a:t>
            </a:r>
          </a:p>
          <a:p>
            <a:pPr lvl="1"/>
            <a:r>
              <a:rPr lang="en-US" dirty="0" smtClean="0"/>
              <a:t>$300 charged per job</a:t>
            </a:r>
          </a:p>
          <a:p>
            <a:pPr lvl="1"/>
            <a:r>
              <a:rPr lang="en-US" dirty="0" smtClean="0"/>
              <a:t>7 jobs anticipated this summer</a:t>
            </a:r>
          </a:p>
          <a:p>
            <a:pPr lvl="1"/>
            <a:r>
              <a:rPr lang="en-US" dirty="0" smtClean="0"/>
              <a:t>TOTAL = $2100</a:t>
            </a:r>
            <a:endParaRPr lang="en-US" dirty="0"/>
          </a:p>
        </p:txBody>
      </p:sp>
    </p:spTree>
    <p:extLst>
      <p:ext uri="{BB962C8B-B14F-4D97-AF65-F5344CB8AC3E}">
        <p14:creationId xmlns:p14="http://schemas.microsoft.com/office/powerpoint/2010/main" val="1294845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 After</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945360609"/>
              </p:ext>
            </p:extLst>
          </p:nvPr>
        </p:nvGraphicFramePr>
        <p:xfrm>
          <a:off x="2590800" y="2133600"/>
          <a:ext cx="4038600" cy="4038600"/>
        </p:xfrm>
        <a:graphic>
          <a:graphicData uri="http://schemas.openxmlformats.org/drawingml/2006/table">
            <a:tbl>
              <a:tblPr>
                <a:tableStyleId>{7DF18680-E054-41AD-8BC1-D1AEF772440D}</a:tableStyleId>
              </a:tblPr>
              <a:tblGrid>
                <a:gridCol w="2642907"/>
                <a:gridCol w="1395693"/>
              </a:tblGrid>
              <a:tr h="403860">
                <a:tc>
                  <a:txBody>
                    <a:bodyPr/>
                    <a:lstStyle/>
                    <a:p>
                      <a:pPr algn="l" fontAlgn="b"/>
                      <a:r>
                        <a:rPr lang="en-US" sz="2000" b="1" u="none" strike="noStrike" dirty="0">
                          <a:effectLst/>
                        </a:rPr>
                        <a:t>Cost per job</a:t>
                      </a:r>
                      <a:endParaRPr lang="en-US" sz="2000" b="1" i="0" u="none"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b"/>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03860">
                <a:tc>
                  <a:txBody>
                    <a:bodyPr/>
                    <a:lstStyle/>
                    <a:p>
                      <a:pPr algn="l" fontAlgn="b"/>
                      <a:r>
                        <a:rPr lang="en-US" sz="2000" u="none" strike="noStrike" dirty="0">
                          <a:effectLst/>
                        </a:rPr>
                        <a:t>   Supplies</a:t>
                      </a:r>
                      <a:endParaRPr lang="en-US" sz="2000" b="0" i="0" u="none"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u="none" strike="noStrike">
                          <a:effectLst/>
                        </a:rPr>
                        <a:t>$50 </a:t>
                      </a:r>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r>
                        <a:rPr lang="en-US" sz="2000" u="none" strike="noStrike">
                          <a:effectLst/>
                        </a:rPr>
                        <a:t>   Labor</a:t>
                      </a:r>
                      <a:endParaRPr lang="en-US" sz="2000" b="0" i="0" u="none" strike="noStrike">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u="none" strike="noStrike">
                          <a:effectLst/>
                        </a:rPr>
                        <a:t>$100 </a:t>
                      </a:r>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r>
                        <a:rPr lang="en-US" sz="2000" u="none" strike="noStrike">
                          <a:effectLst/>
                        </a:rPr>
                        <a:t>   Transportation</a:t>
                      </a:r>
                      <a:endParaRPr lang="en-US" sz="2000" b="0" i="0" u="none" strike="noStrike">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u="none" strike="noStrike">
                          <a:effectLst/>
                        </a:rPr>
                        <a:t>$20 </a:t>
                      </a:r>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r" fontAlgn="b"/>
                      <a:r>
                        <a:rPr lang="en-US" sz="2000" b="1" u="sng" strike="noStrike" dirty="0">
                          <a:effectLst/>
                        </a:rPr>
                        <a:t>TOTAL</a:t>
                      </a:r>
                      <a:endParaRPr lang="en-US" sz="2000" b="1" i="0" u="sng"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b="1" u="sng" strike="noStrike" dirty="0">
                          <a:effectLst/>
                        </a:rPr>
                        <a:t>$1,190 </a:t>
                      </a:r>
                      <a:endParaRPr lang="en-US" sz="2000" b="1" i="0" u="sng" strike="noStrike" dirty="0">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endParaRPr lang="en-US" sz="2000" b="1" i="0" u="sng" strike="noStrike">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l" fontAlgn="b"/>
                      <a:endParaRPr lang="en-US" sz="2000" b="1" i="0" u="sng"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r>
                        <a:rPr lang="en-US" sz="2000" b="1" u="none" strike="noStrike" dirty="0">
                          <a:effectLst/>
                        </a:rPr>
                        <a:t>Revenue per job</a:t>
                      </a:r>
                      <a:endParaRPr lang="en-US" sz="2000" b="1" i="0" u="none"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u="none" strike="noStrike">
                          <a:effectLst/>
                        </a:rPr>
                        <a:t>$300 </a:t>
                      </a:r>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r" fontAlgn="b"/>
                      <a:r>
                        <a:rPr lang="en-US" sz="2000" b="1" u="sng" strike="noStrike" dirty="0">
                          <a:effectLst/>
                        </a:rPr>
                        <a:t>TOTAL</a:t>
                      </a:r>
                      <a:endParaRPr lang="en-US" sz="2000" b="1" i="0" u="sng"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r" fontAlgn="b"/>
                      <a:r>
                        <a:rPr lang="en-US" sz="2000" b="1" u="sng" strike="noStrike" dirty="0">
                          <a:effectLst/>
                        </a:rPr>
                        <a:t>$2,100 </a:t>
                      </a:r>
                      <a:endParaRPr lang="en-US" sz="2000" b="1" i="0" u="sng" strike="noStrike" dirty="0">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endParaRPr lang="en-US" sz="2000" b="0" i="0" u="none" strike="noStrike">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tcPr>
                </a:tc>
                <a:tc>
                  <a:txBody>
                    <a:bodyPr/>
                    <a:lstStyle/>
                    <a:p>
                      <a:pPr algn="l" fontAlgn="b"/>
                      <a:endParaRPr lang="en-US" sz="2000" b="0" i="0" u="none" strike="noStrike">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tcPr>
                </a:tc>
              </a:tr>
              <a:tr h="403860">
                <a:tc>
                  <a:txBody>
                    <a:bodyPr/>
                    <a:lstStyle/>
                    <a:p>
                      <a:pPr algn="l" fontAlgn="b"/>
                      <a:r>
                        <a:rPr lang="en-US" sz="2000" b="1" u="sng" strike="noStrike" dirty="0" smtClean="0">
                          <a:effectLst/>
                        </a:rPr>
                        <a:t>Operating Profit</a:t>
                      </a:r>
                      <a:endParaRPr lang="en-US" sz="2000" b="1" i="0" u="sng" strike="noStrike" dirty="0">
                        <a:solidFill>
                          <a:srgbClr val="000000"/>
                        </a:solidFill>
                        <a:effectLst/>
                        <a:latin typeface="Calibri" panose="020F0502020204030204" pitchFamily="34" charset="0"/>
                      </a:endParaRPr>
                    </a:p>
                  </a:txBody>
                  <a:tcPr marL="17369" marR="17369" marT="17369"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b"/>
                      <a:r>
                        <a:rPr lang="en-US" sz="2000" b="1" u="sng" strike="noStrike" dirty="0">
                          <a:effectLst/>
                        </a:rPr>
                        <a:t>$910 </a:t>
                      </a:r>
                      <a:endParaRPr lang="en-US" sz="2000" b="1" i="0" u="sng" strike="noStrike" dirty="0">
                        <a:solidFill>
                          <a:srgbClr val="000000"/>
                        </a:solidFill>
                        <a:effectLst/>
                        <a:latin typeface="Calibri" panose="020F0502020204030204" pitchFamily="34" charset="0"/>
                      </a:endParaRPr>
                    </a:p>
                  </a:txBody>
                  <a:tcPr marL="17369" marR="17369" marT="17369"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345683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Creative!</a:t>
            </a:r>
            <a:endParaRPr lang="en-US" dirty="0"/>
          </a:p>
        </p:txBody>
      </p:sp>
      <p:sp>
        <p:nvSpPr>
          <p:cNvPr id="3" name="Content Placeholder 2"/>
          <p:cNvSpPr>
            <a:spLocks noGrp="1"/>
          </p:cNvSpPr>
          <p:nvPr>
            <p:ph idx="1"/>
          </p:nvPr>
        </p:nvSpPr>
        <p:spPr/>
        <p:txBody>
          <a:bodyPr>
            <a:noAutofit/>
          </a:bodyPr>
          <a:lstStyle/>
          <a:p>
            <a:r>
              <a:rPr lang="en-US" sz="3000" dirty="0" smtClean="0">
                <a:solidFill>
                  <a:schemeClr val="tx1"/>
                </a:solidFill>
              </a:rPr>
              <a:t>How might I </a:t>
            </a:r>
            <a:r>
              <a:rPr lang="en-US" sz="3000" b="1" dirty="0" smtClean="0">
                <a:solidFill>
                  <a:schemeClr val="accent2">
                    <a:lumMod val="60000"/>
                    <a:lumOff val="40000"/>
                  </a:schemeClr>
                </a:solidFill>
              </a:rPr>
              <a:t>“think outside of the box”</a:t>
            </a:r>
            <a:r>
              <a:rPr lang="en-US" sz="3000" b="1" dirty="0" smtClean="0">
                <a:solidFill>
                  <a:schemeClr val="accent5">
                    <a:lumMod val="75000"/>
                  </a:schemeClr>
                </a:solidFill>
              </a:rPr>
              <a:t> </a:t>
            </a:r>
            <a:r>
              <a:rPr lang="en-US" sz="3000" dirty="0" smtClean="0">
                <a:solidFill>
                  <a:schemeClr val="tx1"/>
                </a:solidFill>
              </a:rPr>
              <a:t>to relate to my students with non-technological visuals?</a:t>
            </a:r>
            <a:endParaRPr lang="en-US" sz="2600" dirty="0" smtClean="0">
              <a:solidFill>
                <a:schemeClr val="tx1"/>
              </a:solidFill>
            </a:endParaRPr>
          </a:p>
          <a:p>
            <a:endParaRPr lang="en-US" sz="3000" dirty="0" smtClean="0">
              <a:solidFill>
                <a:schemeClr val="tx1"/>
              </a:solidFill>
            </a:endParaRPr>
          </a:p>
          <a:p>
            <a:r>
              <a:rPr lang="en-US" sz="3000" dirty="0" smtClean="0">
                <a:solidFill>
                  <a:schemeClr val="tx1"/>
                </a:solidFill>
              </a:rPr>
              <a:t>How might I </a:t>
            </a:r>
            <a:r>
              <a:rPr lang="en-US" sz="3000" b="1" dirty="0" smtClean="0">
                <a:solidFill>
                  <a:schemeClr val="accent2">
                    <a:lumMod val="60000"/>
                    <a:lumOff val="40000"/>
                  </a:schemeClr>
                </a:solidFill>
              </a:rPr>
              <a:t>better convey my message</a:t>
            </a:r>
            <a:r>
              <a:rPr lang="en-US" sz="3000" b="1" dirty="0" smtClean="0">
                <a:solidFill>
                  <a:schemeClr val="accent5">
                    <a:lumMod val="75000"/>
                  </a:schemeClr>
                </a:solidFill>
              </a:rPr>
              <a:t> </a:t>
            </a:r>
            <a:r>
              <a:rPr lang="en-US" sz="3000" dirty="0" smtClean="0">
                <a:solidFill>
                  <a:schemeClr val="tx1"/>
                </a:solidFill>
              </a:rPr>
              <a:t>using a visual aid I might not have otherwise tried?</a:t>
            </a:r>
          </a:p>
          <a:p>
            <a:endParaRPr lang="en-US" sz="3000" dirty="0">
              <a:solidFill>
                <a:schemeClr val="tx1"/>
              </a:solidFill>
            </a:endParaRPr>
          </a:p>
          <a:p>
            <a:r>
              <a:rPr lang="en-US" sz="3000" dirty="0" smtClean="0">
                <a:solidFill>
                  <a:schemeClr val="tx1"/>
                </a:solidFill>
              </a:rPr>
              <a:t>How might I </a:t>
            </a:r>
            <a:r>
              <a:rPr lang="en-US" sz="3000" b="1" dirty="0" smtClean="0">
                <a:solidFill>
                  <a:schemeClr val="accent2">
                    <a:lumMod val="60000"/>
                    <a:lumOff val="40000"/>
                  </a:schemeClr>
                </a:solidFill>
              </a:rPr>
              <a:t>effectively incorporate Prezi</a:t>
            </a:r>
            <a:r>
              <a:rPr lang="en-US" sz="3000" dirty="0" smtClean="0">
                <a:solidFill>
                  <a:schemeClr val="tx1"/>
                </a:solidFill>
              </a:rPr>
              <a:t>?</a:t>
            </a:r>
          </a:p>
        </p:txBody>
      </p:sp>
    </p:spTree>
    <p:extLst>
      <p:ext uri="{BB962C8B-B14F-4D97-AF65-F5344CB8AC3E}">
        <p14:creationId xmlns:p14="http://schemas.microsoft.com/office/powerpoint/2010/main" val="401225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hlinkClick r:id="rId2"/>
            </a:endParaRPr>
          </a:p>
          <a:p>
            <a:pPr marL="0" indent="0">
              <a:buNone/>
            </a:pPr>
            <a:endParaRPr lang="en-US" dirty="0">
              <a:hlinkClick r:id="rId2"/>
            </a:endParaRPr>
          </a:p>
          <a:p>
            <a:pPr marL="0" indent="0">
              <a:buNone/>
            </a:pPr>
            <a:endParaRPr lang="en-US" dirty="0" smtClean="0">
              <a:hlinkClick r:id="rId2"/>
            </a:endParaRPr>
          </a:p>
          <a:p>
            <a:pPr marL="0" indent="0">
              <a:buNone/>
            </a:pPr>
            <a:endParaRPr lang="en-US" dirty="0">
              <a:hlinkClick r:id="rId2"/>
            </a:endParaRPr>
          </a:p>
          <a:p>
            <a:pPr marL="0" indent="0" algn="ctr">
              <a:buNone/>
            </a:pPr>
            <a:r>
              <a:rPr lang="en-US" dirty="0" smtClean="0">
                <a:hlinkClick r:id="rId2"/>
              </a:rPr>
              <a:t>Bill </a:t>
            </a:r>
            <a:r>
              <a:rPr lang="en-US" dirty="0">
                <a:hlinkClick r:id="rId2"/>
              </a:rPr>
              <a:t>Gates Releases Mosquitoes</a:t>
            </a:r>
            <a:endParaRPr lang="en-US" dirty="0"/>
          </a:p>
          <a:p>
            <a:endParaRPr lang="en-US" dirty="0"/>
          </a:p>
        </p:txBody>
      </p:sp>
    </p:spTree>
    <p:extLst>
      <p:ext uri="{BB962C8B-B14F-4D97-AF65-F5344CB8AC3E}">
        <p14:creationId xmlns:p14="http://schemas.microsoft.com/office/powerpoint/2010/main" val="33595383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599" y="2949575"/>
            <a:ext cx="8686800" cy="1470025"/>
          </a:xfrm>
        </p:spPr>
        <p:txBody>
          <a:bodyPr/>
          <a:lstStyle/>
          <a:p>
            <a:r>
              <a:rPr lang="en-US" sz="6000" dirty="0" smtClean="0"/>
              <a:t>Communicating Data Clearly and Effectively – Question and Answer</a:t>
            </a:r>
            <a:endParaRPr lang="en-US" sz="6000" dirty="0"/>
          </a:p>
        </p:txBody>
      </p:sp>
      <p:sp>
        <p:nvSpPr>
          <p:cNvPr id="5" name="Subtitle 4"/>
          <p:cNvSpPr>
            <a:spLocks noGrp="1"/>
          </p:cNvSpPr>
          <p:nvPr>
            <p:ph type="subTitle" idx="1"/>
          </p:nvPr>
        </p:nvSpPr>
        <p:spPr>
          <a:xfrm>
            <a:off x="571499" y="4648200"/>
            <a:ext cx="8001000" cy="533400"/>
          </a:xfrm>
        </p:spPr>
        <p:txBody>
          <a:bodyPr>
            <a:noAutofit/>
          </a:bodyPr>
          <a:lstStyle/>
          <a:p>
            <a:r>
              <a:rPr lang="en-US" dirty="0" smtClean="0"/>
              <a:t>Katie Metz, MBA</a:t>
            </a:r>
          </a:p>
          <a:p>
            <a:r>
              <a:rPr lang="en-US" dirty="0" smtClean="0"/>
              <a:t>kmetz@indiana.edu</a:t>
            </a:r>
            <a:endParaRPr lang="en-US" dirty="0"/>
          </a:p>
        </p:txBody>
      </p:sp>
    </p:spTree>
    <p:extLst>
      <p:ext uri="{BB962C8B-B14F-4D97-AF65-F5344CB8AC3E}">
        <p14:creationId xmlns:p14="http://schemas.microsoft.com/office/powerpoint/2010/main" val="962823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838200" y="1600200"/>
            <a:ext cx="7924800" cy="4648200"/>
          </a:xfrm>
        </p:spPr>
        <p:txBody>
          <a:bodyPr>
            <a:noAutofit/>
          </a:bodyPr>
          <a:lstStyle/>
          <a:p>
            <a:r>
              <a:rPr lang="en-US" sz="3000" dirty="0" smtClean="0"/>
              <a:t>Data Communication Overview</a:t>
            </a:r>
          </a:p>
          <a:p>
            <a:endParaRPr lang="en-US" sz="3000" dirty="0"/>
          </a:p>
          <a:p>
            <a:r>
              <a:rPr lang="en-US" sz="3000" dirty="0" smtClean="0"/>
              <a:t>Tools for Excellent Data Communication</a:t>
            </a:r>
          </a:p>
          <a:p>
            <a:endParaRPr lang="en-US" sz="3000" dirty="0" smtClean="0"/>
          </a:p>
          <a:p>
            <a:r>
              <a:rPr lang="en-US" sz="3000" dirty="0" smtClean="0"/>
              <a:t>Examples of Excellent Data Communication</a:t>
            </a:r>
          </a:p>
          <a:p>
            <a:endParaRPr lang="en-US" sz="3000" dirty="0"/>
          </a:p>
          <a:p>
            <a:r>
              <a:rPr lang="en-US" sz="3000" dirty="0" smtClean="0"/>
              <a:t>Communicating Data Without a Visual Aid</a:t>
            </a:r>
          </a:p>
          <a:p>
            <a:endParaRPr lang="en-US" sz="3000" dirty="0"/>
          </a:p>
          <a:p>
            <a:r>
              <a:rPr lang="en-US" sz="3000" dirty="0" smtClean="0"/>
              <a:t>Question and Answer</a:t>
            </a:r>
          </a:p>
          <a:p>
            <a:endParaRPr lang="en-US" sz="3000" dirty="0"/>
          </a:p>
          <a:p>
            <a:endParaRPr lang="en-US" sz="3000" dirty="0" smtClean="0"/>
          </a:p>
          <a:p>
            <a:endParaRPr lang="en-US" sz="3000" dirty="0"/>
          </a:p>
        </p:txBody>
      </p:sp>
    </p:spTree>
    <p:extLst>
      <p:ext uri="{BB962C8B-B14F-4D97-AF65-F5344CB8AC3E}">
        <p14:creationId xmlns:p14="http://schemas.microsoft.com/office/powerpoint/2010/main" val="1006082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Communication Overview</a:t>
            </a:r>
            <a:endParaRPr lang="en-US" dirty="0"/>
          </a:p>
        </p:txBody>
      </p:sp>
      <p:sp>
        <p:nvSpPr>
          <p:cNvPr id="3" name="Content Placeholder 2"/>
          <p:cNvSpPr>
            <a:spLocks noGrp="1"/>
          </p:cNvSpPr>
          <p:nvPr>
            <p:ph idx="1"/>
          </p:nvPr>
        </p:nvSpPr>
        <p:spPr>
          <a:xfrm>
            <a:off x="838200" y="1600200"/>
            <a:ext cx="7467600" cy="4648200"/>
          </a:xfrm>
        </p:spPr>
        <p:txBody>
          <a:bodyPr>
            <a:noAutofit/>
          </a:bodyPr>
          <a:lstStyle/>
          <a:p>
            <a:pPr lvl="0"/>
            <a:endParaRPr lang="en-US" sz="3000" dirty="0" smtClean="0"/>
          </a:p>
          <a:p>
            <a:pPr lvl="0"/>
            <a:r>
              <a:rPr lang="en-US" sz="3000" dirty="0" smtClean="0"/>
              <a:t>Keep </a:t>
            </a:r>
            <a:r>
              <a:rPr lang="en-US" sz="3000" dirty="0"/>
              <a:t>it </a:t>
            </a:r>
            <a:r>
              <a:rPr lang="en-US" sz="3000" b="1" dirty="0">
                <a:solidFill>
                  <a:schemeClr val="accent2">
                    <a:lumMod val="60000"/>
                    <a:lumOff val="40000"/>
                  </a:schemeClr>
                </a:solidFill>
              </a:rPr>
              <a:t>SIMPLE</a:t>
            </a:r>
          </a:p>
          <a:p>
            <a:pPr lvl="0"/>
            <a:r>
              <a:rPr lang="en-US" sz="3000" dirty="0"/>
              <a:t>Focus on </a:t>
            </a:r>
            <a:r>
              <a:rPr lang="en-US" sz="3000" b="1" dirty="0" smtClean="0">
                <a:solidFill>
                  <a:schemeClr val="accent2">
                    <a:lumMod val="60000"/>
                    <a:lumOff val="40000"/>
                  </a:schemeClr>
                </a:solidFill>
              </a:rPr>
              <a:t>AUDIENCE</a:t>
            </a:r>
          </a:p>
          <a:p>
            <a:pPr lvl="0"/>
            <a:endParaRPr lang="en-US" sz="3000" b="1" dirty="0"/>
          </a:p>
          <a:p>
            <a:pPr marL="0" lvl="0" indent="0">
              <a:buNone/>
            </a:pPr>
            <a:endParaRPr lang="en-US" sz="3000" b="1" dirty="0" smtClean="0"/>
          </a:p>
          <a:p>
            <a:pPr marL="0" lvl="0" indent="0" algn="ctr">
              <a:buNone/>
            </a:pPr>
            <a:r>
              <a:rPr lang="en-US" sz="3000" b="1" i="1" dirty="0" smtClean="0"/>
              <a:t>Goal </a:t>
            </a:r>
            <a:r>
              <a:rPr lang="en-US" sz="3000" b="1" i="1" dirty="0" smtClean="0">
                <a:sym typeface="Wingdings" panose="05000000000000000000" pitchFamily="2" charset="2"/>
              </a:rPr>
              <a:t> t</a:t>
            </a:r>
            <a:r>
              <a:rPr lang="en-US" sz="3000" b="1" i="1" dirty="0" smtClean="0"/>
              <a:t>urn </a:t>
            </a:r>
            <a:r>
              <a:rPr lang="en-US" sz="3000" b="1" i="1" dirty="0" smtClean="0">
                <a:solidFill>
                  <a:schemeClr val="accent1">
                    <a:lumMod val="75000"/>
                  </a:schemeClr>
                </a:solidFill>
              </a:rPr>
              <a:t>information</a:t>
            </a:r>
            <a:r>
              <a:rPr lang="en-US" sz="3000" b="1" i="1" dirty="0" smtClean="0"/>
              <a:t> into </a:t>
            </a:r>
            <a:r>
              <a:rPr lang="en-US" sz="3000" b="1" i="1" dirty="0" smtClean="0">
                <a:solidFill>
                  <a:schemeClr val="accent1">
                    <a:lumMod val="75000"/>
                  </a:schemeClr>
                </a:solidFill>
              </a:rPr>
              <a:t>knowledge</a:t>
            </a:r>
            <a:endParaRPr lang="en-US" sz="3000" b="1" i="1" dirty="0">
              <a:solidFill>
                <a:schemeClr val="accent1">
                  <a:lumMod val="75000"/>
                </a:schemeClr>
              </a:solidFill>
            </a:endParaRPr>
          </a:p>
          <a:p>
            <a:endParaRPr lang="en-US" sz="3000" dirty="0" smtClean="0"/>
          </a:p>
          <a:p>
            <a:endParaRPr lang="en-US" sz="3000" dirty="0"/>
          </a:p>
        </p:txBody>
      </p:sp>
    </p:spTree>
    <p:extLst>
      <p:ext uri="{BB962C8B-B14F-4D97-AF65-F5344CB8AC3E}">
        <p14:creationId xmlns:p14="http://schemas.microsoft.com/office/powerpoint/2010/main" val="1916817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52600"/>
            <a:ext cx="7467600" cy="4648200"/>
          </a:xfrm>
        </p:spPr>
        <p:txBody>
          <a:bodyPr>
            <a:noAutofit/>
          </a:bodyPr>
          <a:lstStyle/>
          <a:p>
            <a:pPr marL="118872" indent="0" algn="ctr">
              <a:buNone/>
            </a:pPr>
            <a:endParaRPr lang="en-US" sz="2800" i="1" dirty="0" smtClean="0"/>
          </a:p>
          <a:p>
            <a:pPr marL="118872" indent="0" algn="ctr">
              <a:buNone/>
            </a:pPr>
            <a:endParaRPr lang="en-US" sz="2800" i="1" dirty="0"/>
          </a:p>
          <a:p>
            <a:pPr marL="118872" indent="0" algn="ctr">
              <a:buNone/>
            </a:pPr>
            <a:r>
              <a:rPr lang="en-US" sz="3000" i="1" dirty="0" smtClean="0"/>
              <a:t>“</a:t>
            </a:r>
            <a:r>
              <a:rPr lang="en-US" sz="3000" i="1" dirty="0"/>
              <a:t>Speakers mistakenly think that they can get far more information across than is actually possible in a presentation.”</a:t>
            </a:r>
          </a:p>
          <a:p>
            <a:pPr marL="118872" indent="0" algn="ctr">
              <a:buNone/>
            </a:pPr>
            <a:r>
              <a:rPr lang="en-US" sz="2000" i="1" dirty="0"/>
              <a:t>--Max Atkinson, 2009 (BBC News)</a:t>
            </a:r>
          </a:p>
          <a:p>
            <a:pPr marL="0" lvl="0" indent="0">
              <a:buNone/>
            </a:pPr>
            <a:endParaRPr lang="en-US" sz="3000" dirty="0" smtClean="0"/>
          </a:p>
          <a:p>
            <a:endParaRPr lang="en-US" sz="3000" dirty="0"/>
          </a:p>
        </p:txBody>
      </p:sp>
    </p:spTree>
    <p:extLst>
      <p:ext uri="{BB962C8B-B14F-4D97-AF65-F5344CB8AC3E}">
        <p14:creationId xmlns:p14="http://schemas.microsoft.com/office/powerpoint/2010/main" val="3961017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Most Important Question …</a:t>
            </a:r>
            <a:endParaRPr lang="en-US" dirty="0"/>
          </a:p>
        </p:txBody>
      </p:sp>
      <p:sp>
        <p:nvSpPr>
          <p:cNvPr id="3" name="Content Placeholder 2"/>
          <p:cNvSpPr>
            <a:spLocks noGrp="1"/>
          </p:cNvSpPr>
          <p:nvPr>
            <p:ph idx="1"/>
          </p:nvPr>
        </p:nvSpPr>
        <p:spPr>
          <a:xfrm>
            <a:off x="838200" y="1600200"/>
            <a:ext cx="7467600" cy="4648200"/>
          </a:xfrm>
        </p:spPr>
        <p:txBody>
          <a:bodyPr>
            <a:noAutofit/>
          </a:bodyPr>
          <a:lstStyle/>
          <a:p>
            <a:pPr marL="0" indent="0">
              <a:buNone/>
            </a:pPr>
            <a:endParaRPr lang="en-US" sz="3000" b="1" dirty="0" smtClean="0"/>
          </a:p>
          <a:p>
            <a:pPr marL="0" indent="0">
              <a:buNone/>
            </a:pPr>
            <a:endParaRPr lang="en-US" sz="3000" b="1" dirty="0"/>
          </a:p>
          <a:p>
            <a:pPr marL="0" indent="0">
              <a:buNone/>
            </a:pPr>
            <a:endParaRPr lang="en-US" sz="3000" b="1" dirty="0" smtClean="0"/>
          </a:p>
          <a:p>
            <a:pPr marL="0" indent="0" algn="ctr">
              <a:buNone/>
            </a:pPr>
            <a:r>
              <a:rPr lang="en-US" sz="5000" b="1" i="1" dirty="0" smtClean="0">
                <a:solidFill>
                  <a:schemeClr val="accent1">
                    <a:lumMod val="75000"/>
                  </a:schemeClr>
                </a:solidFill>
              </a:rPr>
              <a:t>Who are your students?</a:t>
            </a:r>
            <a:endParaRPr lang="en-US" sz="5000" b="1" i="1" dirty="0">
              <a:solidFill>
                <a:schemeClr val="accent1">
                  <a:lumMod val="75000"/>
                </a:schemeClr>
              </a:solidFill>
            </a:endParaRPr>
          </a:p>
        </p:txBody>
      </p:sp>
      <p:sp>
        <p:nvSpPr>
          <p:cNvPr id="4" name="Right Arrow 3"/>
          <p:cNvSpPr/>
          <p:nvPr/>
        </p:nvSpPr>
        <p:spPr>
          <a:xfrm rot="1928713">
            <a:off x="197509" y="1720314"/>
            <a:ext cx="2895600" cy="1524000"/>
          </a:xfrm>
          <a:prstGeom prst="rightArrow">
            <a:avLst/>
          </a:prstGeom>
          <a:solidFill>
            <a:schemeClr val="accent2">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 name="TextBox 4"/>
          <p:cNvSpPr txBox="1"/>
          <p:nvPr/>
        </p:nvSpPr>
        <p:spPr>
          <a:xfrm rot="1928713">
            <a:off x="273709" y="2177514"/>
            <a:ext cx="2514600" cy="646331"/>
          </a:xfrm>
          <a:prstGeom prst="rect">
            <a:avLst/>
          </a:prstGeom>
          <a:noFill/>
        </p:spPr>
        <p:txBody>
          <a:bodyPr wrap="square" rtlCol="0">
            <a:spAutoFit/>
          </a:bodyPr>
          <a:lstStyle/>
          <a:p>
            <a:r>
              <a:rPr lang="en-US" b="1" dirty="0" smtClean="0"/>
              <a:t>Demographics – gender, age, hometown</a:t>
            </a:r>
            <a:endParaRPr lang="en-US" b="1" dirty="0"/>
          </a:p>
        </p:txBody>
      </p:sp>
      <p:sp>
        <p:nvSpPr>
          <p:cNvPr id="6" name="Right Arrow 5"/>
          <p:cNvSpPr/>
          <p:nvPr/>
        </p:nvSpPr>
        <p:spPr>
          <a:xfrm rot="4471068">
            <a:off x="3797648" y="1491854"/>
            <a:ext cx="2202656" cy="1557800"/>
          </a:xfrm>
          <a:prstGeom prst="rightArrow">
            <a:avLst/>
          </a:prstGeom>
          <a:solidFill>
            <a:schemeClr val="accent2">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7" name="TextBox 6"/>
          <p:cNvSpPr txBox="1"/>
          <p:nvPr/>
        </p:nvSpPr>
        <p:spPr>
          <a:xfrm rot="4471068">
            <a:off x="3937106" y="1831141"/>
            <a:ext cx="1833797" cy="646331"/>
          </a:xfrm>
          <a:prstGeom prst="rect">
            <a:avLst/>
          </a:prstGeom>
          <a:noFill/>
        </p:spPr>
        <p:txBody>
          <a:bodyPr wrap="square" rtlCol="0">
            <a:spAutoFit/>
          </a:bodyPr>
          <a:lstStyle/>
          <a:p>
            <a:r>
              <a:rPr lang="en-US" b="1" dirty="0" smtClean="0"/>
              <a:t>In-residence or commuting?</a:t>
            </a:r>
            <a:endParaRPr lang="en-US" b="1" dirty="0"/>
          </a:p>
        </p:txBody>
      </p:sp>
      <p:sp>
        <p:nvSpPr>
          <p:cNvPr id="8" name="Right Arrow 7"/>
          <p:cNvSpPr/>
          <p:nvPr/>
        </p:nvSpPr>
        <p:spPr>
          <a:xfrm rot="19321663">
            <a:off x="100071" y="4389848"/>
            <a:ext cx="2504504" cy="1524000"/>
          </a:xfrm>
          <a:prstGeom prst="rightArrow">
            <a:avLst/>
          </a:prstGeom>
          <a:solidFill>
            <a:schemeClr val="accent2">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9" name="TextBox 8"/>
          <p:cNvSpPr txBox="1"/>
          <p:nvPr/>
        </p:nvSpPr>
        <p:spPr>
          <a:xfrm rot="19321663">
            <a:off x="134875" y="4978258"/>
            <a:ext cx="2438400" cy="369332"/>
          </a:xfrm>
          <a:prstGeom prst="rect">
            <a:avLst/>
          </a:prstGeom>
          <a:noFill/>
        </p:spPr>
        <p:txBody>
          <a:bodyPr wrap="square" rtlCol="0">
            <a:spAutoFit/>
          </a:bodyPr>
          <a:lstStyle/>
          <a:p>
            <a:r>
              <a:rPr lang="en-US" b="1" dirty="0" smtClean="0"/>
              <a:t>Full-time or part-time?  </a:t>
            </a:r>
            <a:endParaRPr lang="en-US" b="1" dirty="0"/>
          </a:p>
        </p:txBody>
      </p:sp>
      <p:sp>
        <p:nvSpPr>
          <p:cNvPr id="10" name="Right Arrow 9"/>
          <p:cNvSpPr/>
          <p:nvPr/>
        </p:nvSpPr>
        <p:spPr>
          <a:xfrm rot="14406015">
            <a:off x="4394732" y="4620287"/>
            <a:ext cx="2442245" cy="1524000"/>
          </a:xfrm>
          <a:prstGeom prst="rightArrow">
            <a:avLst/>
          </a:prstGeom>
          <a:solidFill>
            <a:schemeClr val="accent2">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1" name="TextBox 10"/>
          <p:cNvSpPr txBox="1"/>
          <p:nvPr/>
        </p:nvSpPr>
        <p:spPr>
          <a:xfrm rot="3649973">
            <a:off x="4591575" y="5144868"/>
            <a:ext cx="2124754" cy="646331"/>
          </a:xfrm>
          <a:prstGeom prst="rect">
            <a:avLst/>
          </a:prstGeom>
          <a:noFill/>
        </p:spPr>
        <p:txBody>
          <a:bodyPr wrap="square" rtlCol="0">
            <a:spAutoFit/>
          </a:bodyPr>
          <a:lstStyle/>
          <a:p>
            <a:pPr algn="r"/>
            <a:r>
              <a:rPr lang="en-US" b="1" dirty="0" smtClean="0"/>
              <a:t>Classroom dynamic (e.g., talkative)</a:t>
            </a:r>
            <a:endParaRPr lang="en-US" b="1" dirty="0"/>
          </a:p>
        </p:txBody>
      </p:sp>
      <p:sp>
        <p:nvSpPr>
          <p:cNvPr id="12" name="Right Arrow 11"/>
          <p:cNvSpPr/>
          <p:nvPr/>
        </p:nvSpPr>
        <p:spPr>
          <a:xfrm rot="9080661">
            <a:off x="6693010" y="1865529"/>
            <a:ext cx="2062397" cy="1524000"/>
          </a:xfrm>
          <a:prstGeom prst="rightArrow">
            <a:avLst/>
          </a:prstGeom>
          <a:solidFill>
            <a:schemeClr val="accent2">
              <a:lumMod val="20000"/>
              <a:lumOff val="8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3" name="TextBox 12"/>
          <p:cNvSpPr txBox="1"/>
          <p:nvPr/>
        </p:nvSpPr>
        <p:spPr>
          <a:xfrm rot="19895338">
            <a:off x="6902686" y="2238978"/>
            <a:ext cx="1833797" cy="646331"/>
          </a:xfrm>
          <a:prstGeom prst="rect">
            <a:avLst/>
          </a:prstGeom>
          <a:noFill/>
        </p:spPr>
        <p:txBody>
          <a:bodyPr wrap="square" rtlCol="0">
            <a:spAutoFit/>
          </a:bodyPr>
          <a:lstStyle/>
          <a:p>
            <a:pPr algn="r"/>
            <a:r>
              <a:rPr lang="en-US" b="1" dirty="0" smtClean="0"/>
              <a:t>Extra-classroom obligations?</a:t>
            </a:r>
            <a:endParaRPr lang="en-US" b="1" dirty="0"/>
          </a:p>
        </p:txBody>
      </p:sp>
    </p:spTree>
    <p:extLst>
      <p:ext uri="{BB962C8B-B14F-4D97-AF65-F5344CB8AC3E}">
        <p14:creationId xmlns:p14="http://schemas.microsoft.com/office/powerpoint/2010/main" val="66663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0" grpId="0" animBg="1"/>
      <p:bldP spid="11" grpId="0"/>
      <p:bldP spid="12" grpId="0" animBg="1"/>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Communication Factors</a:t>
            </a:r>
            <a:endParaRPr lang="en-US" dirty="0"/>
          </a:p>
        </p:txBody>
      </p:sp>
      <p:sp>
        <p:nvSpPr>
          <p:cNvPr id="3" name="Content Placeholder 2"/>
          <p:cNvSpPr>
            <a:spLocks noGrp="1"/>
          </p:cNvSpPr>
          <p:nvPr>
            <p:ph idx="1"/>
          </p:nvPr>
        </p:nvSpPr>
        <p:spPr>
          <a:xfrm>
            <a:off x="838200" y="1600200"/>
            <a:ext cx="7467600" cy="5029200"/>
          </a:xfrm>
        </p:spPr>
        <p:txBody>
          <a:bodyPr>
            <a:noAutofit/>
          </a:bodyPr>
          <a:lstStyle/>
          <a:p>
            <a:r>
              <a:rPr lang="en-US" sz="3000" dirty="0" smtClean="0"/>
              <a:t>How </a:t>
            </a:r>
            <a:r>
              <a:rPr lang="en-US" sz="3000" dirty="0"/>
              <a:t>much </a:t>
            </a:r>
            <a:r>
              <a:rPr lang="en-US" sz="3000" dirty="0" smtClean="0"/>
              <a:t>do your students </a:t>
            </a:r>
            <a:r>
              <a:rPr lang="en-US" sz="3000" b="1" dirty="0" smtClean="0">
                <a:solidFill>
                  <a:schemeClr val="accent2">
                    <a:lumMod val="60000"/>
                    <a:lumOff val="40000"/>
                  </a:schemeClr>
                </a:solidFill>
              </a:rPr>
              <a:t>understand</a:t>
            </a:r>
            <a:r>
              <a:rPr lang="en-US" sz="3000" dirty="0" smtClean="0"/>
              <a:t> </a:t>
            </a:r>
            <a:r>
              <a:rPr lang="en-US" sz="3000" dirty="0"/>
              <a:t>about the </a:t>
            </a:r>
            <a:r>
              <a:rPr lang="en-US" sz="3000" dirty="0" smtClean="0"/>
              <a:t>course topic / lecture?</a:t>
            </a:r>
          </a:p>
          <a:p>
            <a:pPr lvl="1"/>
            <a:r>
              <a:rPr lang="en-US" sz="3000" dirty="0" smtClean="0"/>
              <a:t>What level is the course?</a:t>
            </a:r>
          </a:p>
          <a:p>
            <a:pPr lvl="1"/>
            <a:r>
              <a:rPr lang="en-US" sz="3000" dirty="0" smtClean="0"/>
              <a:t>How long has it been, if ever, since they were last exposed to this topic?</a:t>
            </a:r>
          </a:p>
          <a:p>
            <a:pPr lvl="1"/>
            <a:endParaRPr lang="en-US" sz="3000" dirty="0"/>
          </a:p>
          <a:p>
            <a:r>
              <a:rPr lang="en-US" sz="3000" b="1" dirty="0" smtClean="0">
                <a:solidFill>
                  <a:schemeClr val="accent2">
                    <a:lumMod val="60000"/>
                    <a:lumOff val="40000"/>
                  </a:schemeClr>
                </a:solidFill>
              </a:rPr>
              <a:t>Where</a:t>
            </a:r>
            <a:r>
              <a:rPr lang="en-US" sz="3000" dirty="0" smtClean="0"/>
              <a:t> is your presentation?</a:t>
            </a:r>
          </a:p>
          <a:p>
            <a:pPr lvl="1"/>
            <a:r>
              <a:rPr lang="en-US" sz="3000" dirty="0" smtClean="0"/>
              <a:t>Time of day?  Day of the week?</a:t>
            </a:r>
          </a:p>
          <a:p>
            <a:pPr lvl="1"/>
            <a:r>
              <a:rPr lang="en-US" sz="3000" dirty="0" smtClean="0"/>
              <a:t>Classroom setup and capabilities? </a:t>
            </a:r>
          </a:p>
        </p:txBody>
      </p:sp>
    </p:spTree>
    <p:extLst>
      <p:ext uri="{BB962C8B-B14F-4D97-AF65-F5344CB8AC3E}">
        <p14:creationId xmlns:p14="http://schemas.microsoft.com/office/powerpoint/2010/main" val="813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lumMod val="75000"/>
              </a:schemeClr>
            </a:gs>
            <a:gs pos="47500">
              <a:schemeClr val="bg2">
                <a:tint val="90000"/>
                <a:shade val="89000"/>
                <a:satMod val="105000"/>
              </a:schemeClr>
            </a:gs>
            <a:gs pos="58500">
              <a:schemeClr val="bg2">
                <a:tint val="85000"/>
                <a:shade val="89000"/>
                <a:satMod val="105000"/>
              </a:schemeClr>
            </a:gs>
            <a:gs pos="100000">
              <a:schemeClr val="bg2">
                <a:tint val="100000"/>
                <a:shade val="52000"/>
                <a:satMod val="105000"/>
              </a:schemeClr>
            </a:gs>
          </a:gsLst>
          <a:lin ang="36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228600" y="2743200"/>
            <a:ext cx="8686800" cy="1981200"/>
          </a:xfrm>
          <a:ln>
            <a:noFill/>
          </a:ln>
        </p:spPr>
        <p:txBody>
          <a:bodyPr/>
          <a:lstStyle/>
          <a:p>
            <a:r>
              <a:rPr lang="en-US" i="1" dirty="0" smtClean="0">
                <a:ln w="13970" cmpd="sng">
                  <a:solidFill>
                    <a:schemeClr val="bg1"/>
                  </a:solidFill>
                  <a:prstDash val="solid"/>
                </a:ln>
                <a:solidFill>
                  <a:schemeClr val="bg1">
                    <a:lumMod val="75000"/>
                  </a:schemeClr>
                </a:solidFill>
              </a:rPr>
              <a:t>What types of data do you communicate and how?</a:t>
            </a:r>
            <a:endParaRPr lang="en-US" i="1" dirty="0">
              <a:ln w="13970" cmpd="sng">
                <a:solidFill>
                  <a:schemeClr val="bg1"/>
                </a:solidFill>
                <a:prstDash val="solid"/>
              </a:ln>
              <a:solidFill>
                <a:schemeClr val="bg1">
                  <a:lumMod val="75000"/>
                </a:schemeClr>
              </a:solidFill>
            </a:endParaRPr>
          </a:p>
        </p:txBody>
      </p:sp>
      <p:sp>
        <p:nvSpPr>
          <p:cNvPr id="5" name="Rectangle 4"/>
          <p:cNvSpPr/>
          <p:nvPr/>
        </p:nvSpPr>
        <p:spPr>
          <a:xfrm>
            <a:off x="3251926" y="6019800"/>
            <a:ext cx="2767874" cy="553998"/>
          </a:xfrm>
          <a:prstGeom prst="rect">
            <a:avLst/>
          </a:prstGeom>
        </p:spPr>
        <p:txBody>
          <a:bodyPr wrap="none">
            <a:spAutoFit/>
          </a:bodyPr>
          <a:lstStyle/>
          <a:p>
            <a:r>
              <a:rPr lang="en-US" sz="3000" dirty="0" smtClean="0">
                <a:hlinkClick r:id="rId2"/>
              </a:rPr>
              <a:t>Create a </a:t>
            </a:r>
            <a:r>
              <a:rPr lang="en-US" sz="3000" dirty="0" err="1" smtClean="0">
                <a:hlinkClick r:id="rId2"/>
              </a:rPr>
              <a:t>Wordle</a:t>
            </a:r>
            <a:endParaRPr lang="en-US" sz="3000" dirty="0"/>
          </a:p>
        </p:txBody>
      </p:sp>
    </p:spTree>
    <p:extLst>
      <p:ext uri="{BB962C8B-B14F-4D97-AF65-F5344CB8AC3E}">
        <p14:creationId xmlns:p14="http://schemas.microsoft.com/office/powerpoint/2010/main" val="4098573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Infographics</a:t>
            </a:r>
            <a:endParaRPr lang="en-US" dirty="0"/>
          </a:p>
        </p:txBody>
      </p:sp>
      <p:sp>
        <p:nvSpPr>
          <p:cNvPr id="3" name="Content Placeholder 2"/>
          <p:cNvSpPr>
            <a:spLocks noGrp="1"/>
          </p:cNvSpPr>
          <p:nvPr>
            <p:ph idx="1"/>
          </p:nvPr>
        </p:nvSpPr>
        <p:spPr/>
        <p:txBody>
          <a:bodyPr/>
          <a:lstStyle/>
          <a:p>
            <a:r>
              <a:rPr lang="en-US" sz="2400" dirty="0">
                <a:hlinkClick r:id="rId2"/>
              </a:rPr>
              <a:t>http://</a:t>
            </a:r>
            <a:r>
              <a:rPr lang="en-US" sz="2400" dirty="0" smtClean="0">
                <a:hlinkClick r:id="rId2"/>
              </a:rPr>
              <a:t>dailyinfographic.com/getting-ahead-in-business-with-body-language-infographic</a:t>
            </a:r>
            <a:endParaRPr lang="en-US" sz="2400" dirty="0" smtClean="0"/>
          </a:p>
          <a:p>
            <a:endParaRPr lang="en-US" dirty="0"/>
          </a:p>
          <a:p>
            <a:endParaRPr lang="en-US" dirty="0"/>
          </a:p>
        </p:txBody>
      </p:sp>
      <p:pic>
        <p:nvPicPr>
          <p:cNvPr id="3074" name="Picture 2" descr="http://dailyinfographic.com/wp-content/uploads/2013/12/6a0133f3a4072c970b019101c4306d970c-800w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209799"/>
            <a:ext cx="4267200" cy="4627543"/>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968" y="2819400"/>
            <a:ext cx="4376032" cy="2486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361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Custom 1">
      <a:dk1>
        <a:sysClr val="windowText" lastClr="000000"/>
      </a:dk1>
      <a:lt1>
        <a:sysClr val="window" lastClr="FFFFFF"/>
      </a:lt1>
      <a:dk2>
        <a:srgbClr val="696464"/>
      </a:dk2>
      <a:lt2>
        <a:srgbClr val="E9E5DC"/>
      </a:lt2>
      <a:accent1>
        <a:srgbClr val="DE6B5C"/>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Decatur</Template>
  <TotalTime>7767</TotalTime>
  <Words>817</Words>
  <Application>Microsoft Office PowerPoint</Application>
  <PresentationFormat>On-screen Show (4:3)</PresentationFormat>
  <Paragraphs>147</Paragraphs>
  <Slides>20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Bodoni MT Condensed</vt:lpstr>
      <vt:lpstr>Calibri</vt:lpstr>
      <vt:lpstr>Courier New</vt:lpstr>
      <vt:lpstr>Franklin Gothic Book</vt:lpstr>
      <vt:lpstr>Wingdings</vt:lpstr>
      <vt:lpstr>Decatur</vt:lpstr>
      <vt:lpstr>Communicating Data Clearly and Effectively in the Classroom</vt:lpstr>
      <vt:lpstr>PowerPoint Presentation</vt:lpstr>
      <vt:lpstr>Agenda</vt:lpstr>
      <vt:lpstr>Data Communication Overview</vt:lpstr>
      <vt:lpstr>PowerPoint Presentation</vt:lpstr>
      <vt:lpstr>The Most Important Question …</vt:lpstr>
      <vt:lpstr>Other Communication Factors</vt:lpstr>
      <vt:lpstr>What types of data do you communicate and how?</vt:lpstr>
      <vt:lpstr>Infographics</vt:lpstr>
      <vt:lpstr>Awesome Data Communication Tools</vt:lpstr>
      <vt:lpstr>PowerPoint Presentation</vt:lpstr>
      <vt:lpstr>PowerPoint Presentation</vt:lpstr>
      <vt:lpstr>Premier League Sponsorship Deals Top 8 Teams for 2011-2012</vt:lpstr>
      <vt:lpstr>PowerPoint Presentation</vt:lpstr>
      <vt:lpstr>Before …</vt:lpstr>
      <vt:lpstr>… After</vt:lpstr>
      <vt:lpstr>Before …</vt:lpstr>
      <vt:lpstr>… After</vt:lpstr>
      <vt:lpstr>Be Creative!</vt:lpstr>
      <vt:lpstr>Communicating Data Clearly and Effectively – Question and Answer</vt:lpstr>
    </vt:vector>
  </TitlesOfParts>
  <Company>Kelley School of Business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delme</dc:creator>
  <cp:lastModifiedBy>Metz, Katie Ann</cp:lastModifiedBy>
  <cp:revision>64</cp:revision>
  <cp:lastPrinted>2012-06-11T16:17:59Z</cp:lastPrinted>
  <dcterms:created xsi:type="dcterms:W3CDTF">2011-06-14T19:03:24Z</dcterms:created>
  <dcterms:modified xsi:type="dcterms:W3CDTF">2014-10-30T18:49:13Z</dcterms:modified>
</cp:coreProperties>
</file>